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6" r:id="rId3"/>
  </p:sldMasterIdLst>
  <p:notesMasterIdLst>
    <p:notesMasterId r:id="rId28"/>
  </p:notesMasterIdLst>
  <p:sldIdLst>
    <p:sldId id="1541" r:id="rId4"/>
    <p:sldId id="1692" r:id="rId5"/>
    <p:sldId id="335" r:id="rId6"/>
    <p:sldId id="329" r:id="rId7"/>
    <p:sldId id="562" r:id="rId8"/>
    <p:sldId id="563" r:id="rId9"/>
    <p:sldId id="306" r:id="rId10"/>
    <p:sldId id="1722" r:id="rId11"/>
    <p:sldId id="670" r:id="rId12"/>
    <p:sldId id="671" r:id="rId13"/>
    <p:sldId id="1723" r:id="rId14"/>
    <p:sldId id="1649" r:id="rId15"/>
    <p:sldId id="1654" r:id="rId16"/>
    <p:sldId id="1642" r:id="rId17"/>
    <p:sldId id="308" r:id="rId18"/>
    <p:sldId id="312" r:id="rId19"/>
    <p:sldId id="311" r:id="rId20"/>
    <p:sldId id="683" r:id="rId21"/>
    <p:sldId id="684" r:id="rId22"/>
    <p:sldId id="616" r:id="rId23"/>
    <p:sldId id="617" r:id="rId24"/>
    <p:sldId id="310" r:id="rId25"/>
    <p:sldId id="746" r:id="rId26"/>
    <p:sldId id="5876" r:id="rId27"/>
  </p:sldIdLst>
  <p:sldSz cx="9144000" cy="6858000" type="screen4x3"/>
  <p:notesSz cx="7102475" cy="102330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01" autoAdjust="0"/>
    <p:restoredTop sz="86390" autoAdjust="0"/>
  </p:normalViewPr>
  <p:slideViewPr>
    <p:cSldViewPr>
      <p:cViewPr varScale="1">
        <p:scale>
          <a:sx n="93" d="100"/>
          <a:sy n="93" d="100"/>
        </p:scale>
        <p:origin x="648" y="33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448" y="0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2023/9/6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448" y="9719598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36616E1B-D57C-4DD9-8C78-E9F14A888E6F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2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36616E1B-D57C-4DD9-8C78-E9F14A888E6F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4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1825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334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514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36616E1B-D57C-4DD9-8C78-E9F14A888E6F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20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382132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2023/9/6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75702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1952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9171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5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480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5214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313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6551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1624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29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2759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9575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1BBA-FE7C-4F62-B3C7-E67336056C6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38E4D-F0E0-43A3-B617-D416E3156B7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1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仿宋" panose="02010609060101010101" pitchFamily="49" charset="-122"/>
                <a:ea typeface="仿宋" panose="02010609060101010101" pitchFamily="49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8A28-4DFA-4C7D-AA6D-588ECA392A6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0D780-4F10-4C55-ABA5-B7A4E1141A4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92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BB94-72A3-4F7E-8D0F-8B561974B78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D803B-F55D-4639-A9A6-51FE5515C55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438" y="981075"/>
            <a:ext cx="4405312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981075"/>
            <a:ext cx="4406900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EB90-C8DC-4FC8-B9C7-877FBC605CD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CCCE6-1389-4435-A708-4C8506DB45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8B895-C429-411E-AC0A-EA1F532A5C3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C1799-B72F-4777-9703-8C3963C0CB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30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2D2C-50A0-4F7A-B382-B1F7066A5D6E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EF648-426A-4E86-A5EA-CFC10ED39D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67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D8FA-93DB-4C90-9DFA-9177ABA57CF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40A1D-06C7-47B7-8918-E39BF1BC865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C618-E595-49D6-A378-B69450D6F5D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B7A8-854B-492E-BA11-284BD5CFDC2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88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5AEE-AE1E-40A6-9B38-FF485D1932D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59F50-62BD-4352-9856-6D880A8F3A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94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C92-6B42-49F2-8347-43DF8515377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4C3A1-08C4-4B6C-8645-5822A9C6E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91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96088" y="0"/>
            <a:ext cx="2239962" cy="6477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438" y="0"/>
            <a:ext cx="6572250" cy="6477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F2C80-3AD4-42BD-92B0-9ACA53141A8A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E93B8-3985-4C9B-B292-CB2B50B621E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36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8366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438" y="981075"/>
            <a:ext cx="4405312" cy="5495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981075"/>
            <a:ext cx="4406900" cy="5495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5D39-F167-499D-AD89-2EDFCD6B1A5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FDBC5-2B5B-4C7C-AAFC-518162E44B7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0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2023/9/6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4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8307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980728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148565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just"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algn="just">
              <a:buFont typeface="Wingdings" panose="05000000000000000000" pitchFamily="2" charset="2"/>
              <a:buChar char="l"/>
              <a:defRPr sz="2000" b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200150" indent="-285750" algn="just">
              <a:buFont typeface="Wingdings" panose="05000000000000000000" pitchFamily="2" charset="2"/>
              <a:buChar char="p"/>
              <a:defRPr sz="18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657350" indent="-285750" algn="just">
              <a:buSzPct val="70000"/>
              <a:buFontTx/>
              <a:buChar char="○"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0">
              <a:buFont typeface="Arial" panose="020B0604020202020204" pitchFamily="34" charset="0"/>
              <a:buNone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28886713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7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7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481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3257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486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8" y="981075"/>
            <a:ext cx="8964612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37325"/>
            <a:ext cx="22860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fld id="{4D64BDEB-96C1-4D62-8AB5-88566BC85483}" type="datetime1">
              <a:rPr lang="zh-CN" altLang="en-US" baseline="0">
                <a:solidFill>
                  <a:srgbClr val="000000"/>
                </a:solidFill>
                <a:ea typeface="黑体"/>
              </a:rPr>
              <a:pPr fontAlgn="auto">
                <a:spcAft>
                  <a:spcPts val="0"/>
                </a:spcAft>
                <a:defRPr/>
              </a:pPr>
              <a:t>2023/9/6</a:t>
            </a:fld>
            <a:endParaRPr lang="en-US" altLang="zh-CN" baseline="0">
              <a:solidFill>
                <a:srgbClr val="000000"/>
              </a:solidFill>
              <a:ea typeface="黑体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553200"/>
            <a:ext cx="4968875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altLang="zh-CN" baseline="0">
              <a:solidFill>
                <a:srgbClr val="000000"/>
              </a:solidFill>
              <a:ea typeface="黑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537325"/>
            <a:ext cx="138747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0A051C-A087-4DAD-A16E-694C670F2CF0}" type="slidenum">
              <a:rPr lang="en-US" altLang="zh-CN" baseline="0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zh-CN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89281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6134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4" r:id="rId1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itchFamily="18" charset="-127"/>
        <a:buChar char="-"/>
        <a:defRPr sz="20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www.amazon.com/Randal-E.-Bryant/e/B0050BO0LY/ref=dp_byline_cont_book_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1-2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Course Implementation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mfy@ustc.edu.cn</a:t>
            </a:r>
            <a:b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CS1002A.02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Organization in 2018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3" y="1007132"/>
            <a:ext cx="3589208" cy="26838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76979"/>
            <a:ext cx="3423654" cy="2567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98859"/>
            <a:ext cx="3403142" cy="25523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3" y="3745094"/>
            <a:ext cx="3589208" cy="26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0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Organization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Labs – LC-3 Simulator /Assembler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All labs start after two weeks </a:t>
            </a:r>
          </a:p>
          <a:p>
            <a:pPr>
              <a:lnSpc>
                <a:spcPct val="90000"/>
              </a:lnSpc>
            </a:pPr>
            <a:r>
              <a:rPr lang="en-US" altLang="zh-CN" b="0" dirty="0">
                <a:solidFill>
                  <a:schemeClr val="accent1"/>
                </a:solidFill>
              </a:rPr>
              <a:t>Design Project - Honor class</a:t>
            </a:r>
          </a:p>
          <a:p>
            <a:pPr lvl="1">
              <a:lnSpc>
                <a:spcPct val="90000"/>
              </a:lnSpc>
            </a:pPr>
            <a:r>
              <a:rPr lang="en-US" altLang="zh-CN" b="0" dirty="0">
                <a:solidFill>
                  <a:schemeClr val="accent1"/>
                </a:solidFill>
              </a:rPr>
              <a:t>Simulator/Assembler Design</a:t>
            </a:r>
            <a:r>
              <a:rPr lang="zh-CN" altLang="en-US" b="0" dirty="0">
                <a:solidFill>
                  <a:schemeClr val="accent1"/>
                </a:solidFill>
              </a:rPr>
              <a:t>，</a:t>
            </a:r>
            <a:r>
              <a:rPr lang="en-US" altLang="zh-CN" b="0" dirty="0">
                <a:solidFill>
                  <a:schemeClr val="accent1"/>
                </a:solidFill>
              </a:rPr>
              <a:t>required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1Midterms + 1 Final </a:t>
            </a:r>
          </a:p>
          <a:p>
            <a:r>
              <a:rPr lang="en-US" altLang="zh-CN" dirty="0"/>
              <a:t>Location: Teaching Building Room 3B102</a:t>
            </a:r>
          </a:p>
          <a:p>
            <a:r>
              <a:rPr lang="en-US" altLang="zh-CN" dirty="0"/>
              <a:t>Date: </a:t>
            </a:r>
          </a:p>
          <a:p>
            <a:pPr lvl="1"/>
            <a:r>
              <a:rPr lang="en-US" altLang="zh-CN" dirty="0"/>
              <a:t>September 2 - December 30</a:t>
            </a:r>
          </a:p>
          <a:p>
            <a:r>
              <a:rPr lang="en-US" altLang="zh-CN" dirty="0"/>
              <a:t>Time</a:t>
            </a:r>
          </a:p>
          <a:p>
            <a:pPr lvl="1"/>
            <a:r>
              <a:rPr lang="en-US" altLang="zh-CN" dirty="0"/>
              <a:t>2(3,4,5): 9:45-12:10</a:t>
            </a:r>
          </a:p>
          <a:p>
            <a:r>
              <a:rPr lang="en-US" altLang="zh-CN" dirty="0"/>
              <a:t>60 hours+40hours</a:t>
            </a:r>
            <a:r>
              <a:rPr lang="zh-CN" altLang="en-US" dirty="0"/>
              <a:t>，</a:t>
            </a:r>
            <a:r>
              <a:rPr lang="en-US" altLang="zh-CN" dirty="0"/>
              <a:t>3+1credit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308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课堂教学模式：</a:t>
            </a:r>
            <a:r>
              <a:rPr lang="zh-CN" altLang="en-US" dirty="0"/>
              <a:t>基于讲义（</a:t>
            </a:r>
            <a:r>
              <a:rPr lang="en-US" altLang="zh-CN" dirty="0"/>
              <a:t>TBL</a:t>
            </a:r>
            <a:r>
              <a:rPr lang="zh-CN" altLang="en-US" dirty="0"/>
              <a:t>）</a:t>
            </a:r>
            <a:r>
              <a:rPr lang="en-US" altLang="zh-CN" dirty="0"/>
              <a:t>&amp; </a:t>
            </a:r>
            <a:r>
              <a:rPr lang="zh-CN" altLang="en-US" dirty="0"/>
              <a:t>基于案例（</a:t>
            </a:r>
            <a:r>
              <a:rPr lang="en-US" altLang="zh-CN" dirty="0"/>
              <a:t>CBL</a:t>
            </a:r>
            <a:r>
              <a:rPr lang="zh-CN" altLang="en-US" dirty="0"/>
              <a:t>）</a:t>
            </a:r>
          </a:p>
        </p:txBody>
      </p:sp>
      <p:sp>
        <p:nvSpPr>
          <p:cNvPr id="1044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CN" dirty="0"/>
              <a:t>Lectures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Courier"/>
              </a:rPr>
              <a:t>Will not simply “cover” the material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Courier"/>
              </a:rPr>
              <a:t>Will focus on the “hard stuff”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Courier"/>
              </a:rPr>
              <a:t>Will not stand alone, instead build on reading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CN" dirty="0"/>
              <a:t>Part 1: Hardware(Chapter 1-4)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Representing data, transistors, gates, digital logic structures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von Neumann machine model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CN" dirty="0"/>
              <a:t>Part 2: Software: Assembly language(Chapter 5-10)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zh-CN" sz="2000" dirty="0">
                <a:latin typeface="Courier"/>
              </a:rPr>
              <a:t>Instructions, (structured) programming, input/output, </a:t>
            </a:r>
            <a:r>
              <a:rPr lang="en-US" altLang="zh-CN" sz="2000" i="1" dirty="0">
                <a:latin typeface="Courier"/>
              </a:rPr>
              <a:t>relationship to hardware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CN" dirty="0"/>
              <a:t>Part 3: </a:t>
            </a:r>
            <a:r>
              <a:rPr lang="en-US" altLang="zh-CN" dirty="0" err="1"/>
              <a:t>Software:C</a:t>
            </a:r>
            <a:r>
              <a:rPr lang="en-US" altLang="zh-CN" dirty="0"/>
              <a:t> programming(Chapter11-19), selected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altLang="zh-CN" sz="2000" dirty="0">
                <a:latin typeface="Courier"/>
              </a:rPr>
              <a:t>Syntax, operators, control structures, functions, </a:t>
            </a:r>
            <a:r>
              <a:rPr lang="en-US" altLang="zh-CN" sz="2000" i="1" dirty="0" err="1">
                <a:latin typeface="Courier"/>
              </a:rPr>
              <a:t>pointers</a:t>
            </a:r>
            <a:r>
              <a:rPr lang="en-US" altLang="zh-CN" sz="2000" dirty="0" err="1">
                <a:latin typeface="Courier"/>
              </a:rPr>
              <a:t>,recursion</a:t>
            </a:r>
            <a:r>
              <a:rPr lang="en-US" altLang="zh-CN" sz="2000" dirty="0">
                <a:latin typeface="Courier"/>
              </a:rPr>
              <a:t>, data structures, </a:t>
            </a:r>
            <a:r>
              <a:rPr lang="en-US" altLang="zh-CN" sz="2000" i="1" dirty="0">
                <a:latin typeface="Courier"/>
              </a:rPr>
              <a:t>relationship to assembly language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altLang="zh-CN" sz="2000" dirty="0">
                <a:latin typeface="Courier"/>
              </a:rPr>
              <a:t>Assume already familiar with programming (C)</a:t>
            </a:r>
            <a:endParaRPr lang="zh-CN" altLang="en-US" sz="2000" dirty="0">
              <a:latin typeface="Courier"/>
            </a:endParaRP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BF8FE774-C6AE-4DB6-911D-F64101EF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4C362858-0414-4CFC-A1C3-312E5FBD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讨论课教学模式</a:t>
            </a:r>
            <a:r>
              <a:rPr lang="zh-CN" altLang="en-US" dirty="0"/>
              <a:t>：基于问题（</a:t>
            </a:r>
            <a:r>
              <a:rPr lang="en-US" altLang="zh-CN" dirty="0"/>
              <a:t>PBL)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altLang="zh-CN" dirty="0"/>
              <a:t>Discussion sessions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zh-CN" dirty="0">
                <a:latin typeface="Courier"/>
              </a:rPr>
              <a:t>Encouraged! (5TAs for 3 discussion group, every week! 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zh-CN" dirty="0">
                <a:latin typeface="Courier"/>
              </a:rPr>
              <a:t>Okay: discuss meaning of problem, discuss approaches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altLang="zh-CN" dirty="0">
                <a:latin typeface="Courier"/>
              </a:rPr>
              <a:t>Not okay: comparing answers, solving questions together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Problem Sets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Courier"/>
              </a:rPr>
              <a:t>Problem solving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Courier"/>
              </a:rPr>
              <a:t>Complete </a:t>
            </a:r>
            <a:r>
              <a:rPr lang="en-US" altLang="zh-CN" i="1" dirty="0">
                <a:latin typeface="Courier"/>
              </a:rPr>
              <a:t>before </a:t>
            </a:r>
            <a:r>
              <a:rPr lang="en-US" altLang="zh-CN" dirty="0">
                <a:latin typeface="Courier"/>
              </a:rPr>
              <a:t>each due date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Courier"/>
              </a:rPr>
              <a:t>Can work ahead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8A28-4DFA-4C7D-AA6D-588ECA392A6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D780-4F10-4C55-ABA5-B7A4E1141A43}" type="slidenum">
              <a:rPr lang="en-US" altLang="zh-CN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2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实践教学模式：</a:t>
            </a:r>
            <a:r>
              <a:rPr lang="zh-CN" altLang="en-US" dirty="0"/>
              <a:t>基于资源（</a:t>
            </a:r>
            <a:r>
              <a:rPr lang="en-US" altLang="zh-CN" dirty="0"/>
              <a:t>RBL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dirty="0"/>
              <a:t>LC-3/RISC-V  Simulator/Assembler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Labs Assignments</a:t>
            </a:r>
            <a:r>
              <a:rPr lang="zh-CN" altLang="en-US" dirty="0"/>
              <a:t>：</a:t>
            </a:r>
            <a:r>
              <a:rPr lang="en-US" altLang="zh-CN" dirty="0">
                <a:latin typeface="Courier"/>
              </a:rPr>
              <a:t>Simple exercises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Programming Assignments</a:t>
            </a:r>
          </a:p>
          <a:p>
            <a:pPr lvl="2">
              <a:spcBef>
                <a:spcPts val="600"/>
              </a:spcBef>
            </a:pPr>
            <a:r>
              <a:rPr lang="en-US" altLang="zh-CN" dirty="0">
                <a:latin typeface="Courier"/>
              </a:rPr>
              <a:t>Programming LC3 Assignments1: Programming In machine language</a:t>
            </a:r>
          </a:p>
          <a:p>
            <a:pPr lvl="2">
              <a:spcBef>
                <a:spcPts val="600"/>
              </a:spcBef>
            </a:pPr>
            <a:r>
              <a:rPr lang="en-US" altLang="zh-CN" dirty="0">
                <a:latin typeface="Courier"/>
              </a:rPr>
              <a:t>Programming Assignments2~5:Programming In LC3 assembly language</a:t>
            </a:r>
          </a:p>
          <a:p>
            <a:pPr lvl="2">
              <a:spcBef>
                <a:spcPts val="600"/>
              </a:spcBef>
            </a:pPr>
            <a:r>
              <a:rPr lang="en-US" altLang="zh-CN" dirty="0">
                <a:latin typeface="Courier"/>
              </a:rPr>
              <a:t>Programming Assignments6:Assignments2~5:Programming In C</a:t>
            </a:r>
          </a:p>
          <a:p>
            <a:pPr>
              <a:spcBef>
                <a:spcPts val="600"/>
              </a:spcBef>
            </a:pPr>
            <a:r>
              <a:rPr lang="en-US" altLang="zh-CN" dirty="0"/>
              <a:t>Course Projects</a:t>
            </a:r>
            <a:r>
              <a:rPr lang="zh-CN" altLang="en-US" dirty="0"/>
              <a:t>：</a:t>
            </a:r>
            <a:r>
              <a:rPr lang="en-US" altLang="zh-CN" dirty="0">
                <a:latin typeface="Courier"/>
              </a:rPr>
              <a:t>Challenging projects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LC-3 Simulator/Assembler Design(Encouraged! Extra 5 points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8A28-4DFA-4C7D-AA6D-588ECA392A64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2023/9/6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D780-4F10-4C55-ABA5-B7A4E1141A43}" type="slidenum">
              <a:rPr lang="en-US" altLang="zh-CN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6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80435-3341-465C-843E-3FFA355478C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EAD1D4-BE9A-409B-B6DD-7C13D095777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7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 Assignments</a:t>
            </a:r>
            <a:endParaRPr lang="zh-CN" altLang="en-US" dirty="0"/>
          </a:p>
        </p:txBody>
      </p:sp>
      <p:sp>
        <p:nvSpPr>
          <p:cNvPr id="1177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Problem Sets</a:t>
            </a:r>
          </a:p>
          <a:p>
            <a:pPr lvl="1"/>
            <a:r>
              <a:rPr lang="en-US" altLang="zh-CN" dirty="0"/>
              <a:t>Problem solving</a:t>
            </a:r>
          </a:p>
          <a:p>
            <a:pPr lvl="1"/>
            <a:r>
              <a:rPr lang="en-US" altLang="zh-CN" dirty="0"/>
              <a:t>Complete </a:t>
            </a:r>
            <a:r>
              <a:rPr lang="en-US" altLang="zh-CN" i="1" dirty="0"/>
              <a:t>before </a:t>
            </a:r>
            <a:r>
              <a:rPr lang="en-US" altLang="zh-CN" dirty="0"/>
              <a:t>each due date</a:t>
            </a:r>
          </a:p>
          <a:p>
            <a:pPr lvl="1"/>
            <a:r>
              <a:rPr lang="en-US" altLang="zh-CN" dirty="0"/>
              <a:t>Can work ahead </a:t>
            </a:r>
          </a:p>
          <a:p>
            <a:pPr lvl="1"/>
            <a:r>
              <a:rPr lang="en-US" altLang="zh-CN" dirty="0">
                <a:solidFill>
                  <a:srgbClr val="FF3300"/>
                </a:solidFill>
              </a:rPr>
              <a:t>Great exam preparation!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504B09-F148-4CFA-96E5-4A9A4E33A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679CA4-D918-4799-803D-F8131259D3C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8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Labs Assignments</a:t>
            </a:r>
            <a:endParaRPr lang="zh-CN" altLang="en-US" dirty="0"/>
          </a:p>
        </p:txBody>
      </p:sp>
      <p:sp>
        <p:nvSpPr>
          <p:cNvPr id="1208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dirty="0"/>
              <a:t>Simple Programming Assignments</a:t>
            </a:r>
          </a:p>
          <a:p>
            <a:pPr lvl="1"/>
            <a:r>
              <a:rPr lang="en-US" altLang="zh-CN" dirty="0"/>
              <a:t>Programming LC3 Assignments1: Programming In machine language</a:t>
            </a:r>
          </a:p>
          <a:p>
            <a:pPr lvl="1"/>
            <a:r>
              <a:rPr lang="en-US" altLang="zh-CN" dirty="0"/>
              <a:t>Programming Assignments2~5:Programming In LC3  assembly language</a:t>
            </a:r>
          </a:p>
          <a:p>
            <a:pPr lvl="1"/>
            <a:r>
              <a:rPr lang="en-US" altLang="zh-CN" dirty="0"/>
              <a:t>Programming Assignments6:Assignments2~5 Programming In C</a:t>
            </a:r>
          </a:p>
          <a:p>
            <a:r>
              <a:rPr lang="en-US" altLang="zh-CN" dirty="0"/>
              <a:t>Challenging Course Projects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Programming Assignments7: Assignments2~5 Programming In RISC-V assembly language, (Encouraged! Extra 5 points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LC3 Simulator /Assembler Design (Encouraged!</a:t>
            </a:r>
            <a:r>
              <a:rPr lang="en-US" altLang="zh-CN" b="0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Honor class</a:t>
            </a:r>
            <a:r>
              <a:rPr lang="en-US" altLang="zh-CN" dirty="0">
                <a:solidFill>
                  <a:srgbClr val="FF0000"/>
                </a:solidFill>
              </a:rPr>
              <a:t> required, Extra 5 points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See schedule for each lab due dates</a:t>
            </a:r>
            <a:endParaRPr lang="en-US" altLang="zh-CN" b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A5ED8E-D65C-4CE0-845A-CE63F0E82C4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C323D-1F2E-4F2F-8D8B-2904EC1CE89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Exams &amp; Grades</a:t>
            </a:r>
            <a:endParaRPr lang="zh-CN" altLang="en-US" dirty="0"/>
          </a:p>
        </p:txBody>
      </p:sp>
      <p:sp>
        <p:nvSpPr>
          <p:cNvPr id="1198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Registering for the course in the first lesson: 1%</a:t>
            </a:r>
          </a:p>
          <a:p>
            <a:r>
              <a:rPr lang="en-US" altLang="zh-CN" dirty="0"/>
              <a:t>Middle Exam: 20%</a:t>
            </a:r>
          </a:p>
          <a:p>
            <a:r>
              <a:rPr lang="en-US" altLang="zh-CN" dirty="0"/>
              <a:t>Final Exam: 30%</a:t>
            </a:r>
          </a:p>
          <a:p>
            <a:r>
              <a:rPr lang="en-US" altLang="zh-CN" dirty="0"/>
              <a:t>Assignments : 36%</a:t>
            </a:r>
          </a:p>
          <a:p>
            <a:pPr lvl="1"/>
            <a:r>
              <a:rPr lang="en-US" altLang="zh-CN" dirty="0"/>
              <a:t>6 Programming Assignments: 6% for each program</a:t>
            </a:r>
          </a:p>
          <a:p>
            <a:r>
              <a:rPr lang="en-US" altLang="zh-CN" dirty="0"/>
              <a:t>EPA: Effort, Participation and Altruism in discussion section: 14%</a:t>
            </a:r>
          </a:p>
          <a:p>
            <a:pPr lvl="1"/>
            <a:r>
              <a:rPr lang="en-US" altLang="zh-CN" dirty="0"/>
              <a:t>If you do not attend discussion, you can not participate Exam; 14%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0%</a:t>
            </a:r>
          </a:p>
          <a:p>
            <a:pPr lvl="1"/>
            <a:r>
              <a:rPr lang="en-US" altLang="zh-CN" dirty="0"/>
              <a:t>If you don’t do the problems, you can not participate well; 14%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0%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Encouraged!</a:t>
            </a:r>
            <a:r>
              <a:rPr lang="en-US" altLang="zh-CN" b="0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Extra 10 points </a:t>
            </a:r>
            <a:r>
              <a:rPr lang="en-US" altLang="zh-CN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FF0000"/>
                </a:solidFill>
              </a:rPr>
              <a:t>Secure 100 point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58EBD-267E-4B4B-AA45-C37F4DED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EPA vs. GPA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A1555-3522-4D6F-9FE1-1F8CEA9B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Eﬀort</a:t>
            </a:r>
          </a:p>
          <a:p>
            <a:pPr lvl="1"/>
            <a:r>
              <a:rPr lang="en-US" altLang="zh-CN" dirty="0"/>
              <a:t>Attending prof and TA oﬃce hours, completing all assignments, turning in HW, doing reading quizzes</a:t>
            </a:r>
          </a:p>
          <a:p>
            <a:r>
              <a:rPr lang="en-US" altLang="zh-CN" dirty="0"/>
              <a:t>Participation</a:t>
            </a:r>
          </a:p>
          <a:p>
            <a:pPr lvl="1"/>
            <a:r>
              <a:rPr lang="en-US" altLang="zh-CN" dirty="0"/>
              <a:t>Attending lecture </a:t>
            </a:r>
          </a:p>
          <a:p>
            <a:pPr lvl="1"/>
            <a:r>
              <a:rPr lang="en-US" altLang="zh-CN" dirty="0"/>
              <a:t>Asking great questions in discussion and lecture and making it  more interactive</a:t>
            </a:r>
          </a:p>
          <a:p>
            <a:r>
              <a:rPr lang="en-US" altLang="zh-CN" dirty="0"/>
              <a:t>Altruism</a:t>
            </a:r>
          </a:p>
          <a:p>
            <a:pPr lvl="1"/>
            <a:r>
              <a:rPr lang="en-US" altLang="zh-CN" dirty="0"/>
              <a:t>Helping others in lab or on Piazza: Be Excellent to Each Other</a:t>
            </a:r>
          </a:p>
          <a:p>
            <a:r>
              <a:rPr lang="en-US" altLang="zh-CN" dirty="0"/>
              <a:t>EPA! points have the potential to bump students up to the next grade level! 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0F664-A21D-4756-9B80-F98A87CE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008FD-D589-4BEB-B907-CCFADB8D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52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51FBFD-8B99-4AEF-8157-4F081F89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Policy on Assignments and Independent Work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7DDAB9-97F3-4370-8AC8-82F1013FF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ALL PROJECTS WILL BE DONE AND SUBMITTED </a:t>
            </a:r>
            <a:r>
              <a:rPr lang="en-US" altLang="zh-CN" dirty="0">
                <a:solidFill>
                  <a:srgbClr val="FF0000"/>
                </a:solidFill>
              </a:rPr>
              <a:t>INDIVIDUALLY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With the exception of laboratories and assignments that explicitly permit you to work in groups, all homework and projects are to be YOUR work and your work ALONE.</a:t>
            </a:r>
          </a:p>
          <a:p>
            <a:r>
              <a:rPr lang="en-US" altLang="zh-CN" dirty="0"/>
              <a:t>You are encouraged to </a:t>
            </a:r>
            <a:r>
              <a:rPr lang="en-US" altLang="zh-CN" dirty="0">
                <a:solidFill>
                  <a:srgbClr val="FF0000"/>
                </a:solidFill>
              </a:rPr>
              <a:t>discuss</a:t>
            </a:r>
            <a:r>
              <a:rPr lang="en-US" altLang="zh-CN" dirty="0"/>
              <a:t> your assignments with other students, and extra credit will be assigned to students who help others, particularly by </a:t>
            </a:r>
            <a:r>
              <a:rPr lang="en-US" altLang="zh-CN" dirty="0">
                <a:solidFill>
                  <a:srgbClr val="FF0000"/>
                </a:solidFill>
              </a:rPr>
              <a:t>answering questions on Piazza</a:t>
            </a:r>
            <a:r>
              <a:rPr lang="en-US" altLang="zh-CN" dirty="0"/>
              <a:t>, but we expect that what you hand in is yours.</a:t>
            </a:r>
          </a:p>
          <a:p>
            <a:r>
              <a:rPr lang="en-US" altLang="zh-CN" dirty="0"/>
              <a:t> It is NOT acceptable to </a:t>
            </a:r>
            <a:r>
              <a:rPr lang="en-US" altLang="zh-CN" dirty="0">
                <a:solidFill>
                  <a:srgbClr val="FF0000"/>
                </a:solidFill>
              </a:rPr>
              <a:t>copy</a:t>
            </a:r>
            <a:r>
              <a:rPr lang="en-US" altLang="zh-CN" dirty="0"/>
              <a:t> (or even "start with") solutions from other students or the Web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E377C-E4A9-4764-AB9D-6CAB29FE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CD59A-DFDB-4ABE-8957-D81539AB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7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Text Book</a:t>
            </a:r>
            <a:endParaRPr lang="zh-CN" altLang="en-US" dirty="0"/>
          </a:p>
        </p:txBody>
      </p:sp>
      <p:sp>
        <p:nvSpPr>
          <p:cNvPr id="1034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981075"/>
            <a:ext cx="5256709" cy="54816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/>
              <a:t>Introduction to computer architecture(ISA)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How is data represented?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What are the pieces of a computer?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How do computers work?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Programming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How do I "talk" directly to the machine?-Assembly  language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How do I program in “C”?-high level language(HLL)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Computer systems and computation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>
                <a:latin typeface="Courier"/>
              </a:rPr>
              <a:t>How do simple HW/SW elements come together to realize complex computations?</a:t>
            </a:r>
            <a:endParaRPr lang="zh-CN" altLang="en-US" sz="2000" dirty="0">
              <a:latin typeface="Courier"/>
            </a:endParaRPr>
          </a:p>
        </p:txBody>
      </p:sp>
      <p:sp>
        <p:nvSpPr>
          <p:cNvPr id="19" name="日期占位符 3">
            <a:extLst>
              <a:ext uri="{FF2B5EF4-FFF2-40B4-BE49-F238E27FC236}">
                <a16:creationId xmlns:a16="http://schemas.microsoft.com/office/drawing/2014/main" id="{CEC25319-DC28-4F59-874C-A2BAC332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5">
            <a:extLst>
              <a:ext uri="{FF2B5EF4-FFF2-40B4-BE49-F238E27FC236}">
                <a16:creationId xmlns:a16="http://schemas.microsoft.com/office/drawing/2014/main" id="{4C368CCF-819F-4CE1-B4F6-DC7A1151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5398791" y="4337557"/>
            <a:ext cx="354361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Introduction to Computing Systems: from bits and gates to C/C++and beyond(3nd edition),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5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Yale N. </a:t>
            </a:r>
            <a:r>
              <a:rPr kumimoji="0" lang="en-US" altLang="zh-CN" sz="16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Patt</a:t>
            </a:r>
            <a:r>
              <a:rPr kumimoji="0" lang="en-US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Sanjay J. Patel</a:t>
            </a:r>
            <a:r>
              <a:rPr kumimoji="0" lang="zh-CN" alt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 </a:t>
            </a:r>
            <a:r>
              <a:rPr kumimoji="0" lang="en-US" altLang="zh-CN" sz="16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September 2019, McGraw-Hill Higher Education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70" y="1430885"/>
            <a:ext cx="1552231" cy="2010420"/>
          </a:xfrm>
          <a:prstGeom prst="rect">
            <a:avLst/>
          </a:prstGeom>
        </p:spPr>
      </p:pic>
      <p:pic>
        <p:nvPicPr>
          <p:cNvPr id="10" name="Picture 7" descr="pp_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60" y="1939221"/>
            <a:ext cx="1638822" cy="1890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âIntroduction to Computing Systems: From Bits &amp; Gates to C &amp; Beyondâï¼ä½èï¼[Patt, Yale]">
            <a:extLst>
              <a:ext uri="{FF2B5EF4-FFF2-40B4-BE49-F238E27FC236}">
                <a16:creationId xmlns:a16="http://schemas.microsoft.com/office/drawing/2014/main" id="{3090B2E4-A53A-42DF-BFE9-324FEC02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68" y="2360817"/>
            <a:ext cx="1582933" cy="18980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15" y="92597"/>
            <a:ext cx="2022158" cy="16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3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Tips on How to Get a Good Grade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lecture material is not the most challenging part of the course. You should be able to </a:t>
            </a:r>
            <a:r>
              <a:rPr lang="en-US" altLang="zh-CN" dirty="0">
                <a:solidFill>
                  <a:srgbClr val="FF0000"/>
                </a:solidFill>
              </a:rPr>
              <a:t>understand everything </a:t>
            </a:r>
            <a:r>
              <a:rPr lang="en-US" altLang="zh-CN" dirty="0"/>
              <a:t>as we go along. </a:t>
            </a:r>
          </a:p>
          <a:p>
            <a:r>
              <a:rPr lang="en-US" altLang="zh-CN" dirty="0"/>
              <a:t>DO NOT fall behind in lecture and tell yourself you “will figure it out later from the notes or books”. </a:t>
            </a:r>
          </a:p>
          <a:p>
            <a:r>
              <a:rPr lang="en-US" altLang="zh-CN" dirty="0"/>
              <a:t>Notes will be online after the lecture (usually the weekend night). Do assigned reading before the lecture. </a:t>
            </a:r>
          </a:p>
          <a:p>
            <a:r>
              <a:rPr lang="en-US" altLang="zh-CN" dirty="0"/>
              <a:t>Ask questions in class and  stay involved in the class - that will help you understand.   </a:t>
            </a:r>
          </a:p>
          <a:p>
            <a:r>
              <a:rPr lang="en-US" altLang="zh-CN" dirty="0"/>
              <a:t>Come to office hours to check your understanding or to ask questions. </a:t>
            </a:r>
          </a:p>
          <a:p>
            <a:r>
              <a:rPr lang="en-US" altLang="zh-CN" dirty="0"/>
              <a:t>Complete all the homework problems - even the difficult ones. The exams will test your depth of knowledge.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7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Tips on How to Get a Good Grade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 need to understand the material well enough to apply it in new situations. You need to enroll in both the lab and the course. </a:t>
            </a:r>
          </a:p>
          <a:p>
            <a:pPr lvl="1"/>
            <a:r>
              <a:rPr lang="en-US" altLang="zh-CN" dirty="0"/>
              <a:t>Take the labs very seriously.  They are an integral part of the course. </a:t>
            </a:r>
          </a:p>
          <a:p>
            <a:pPr lvl="1"/>
            <a:r>
              <a:rPr lang="en-US" altLang="zh-CN" dirty="0"/>
              <a:t>Choose your partner carefully.  Your best friend may not be the best choice! </a:t>
            </a:r>
          </a:p>
          <a:p>
            <a:pPr lvl="1"/>
            <a:r>
              <a:rPr lang="en-US" altLang="zh-CN" dirty="0"/>
              <a:t>Most important :  Be well organized and neat with homework, labs, project.   In lab, </a:t>
            </a:r>
            <a:r>
              <a:rPr lang="en-US" altLang="zh-CN" dirty="0">
                <a:solidFill>
                  <a:srgbClr val="FF0000"/>
                </a:solidFill>
              </a:rPr>
              <a:t>add complexity a little bit at a time </a:t>
            </a:r>
            <a:r>
              <a:rPr lang="en-US" altLang="zh-CN" dirty="0"/>
              <a:t>- always have a working design.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55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215FB-276F-4601-9760-06FCF1F2E1D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F5F7-C456-4BA6-A046-E7DBEECDFB1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789" name="日期占位符 3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9FFB3-6EB5-4CDC-ABA6-DA308F2EAB1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790" name="灯片编号占位符 5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FFE20-C368-4E23-8F07-4051DE7CB95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7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Academic Integrity(</a:t>
            </a:r>
            <a:r>
              <a:rPr lang="zh-CN" altLang="en-US" dirty="0"/>
              <a:t>学术诚信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187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</a:rPr>
              <a:t>Do not post your work on public repositories like </a:t>
            </a:r>
            <a:r>
              <a:rPr lang="en-US" altLang="zh-CN" sz="2800" dirty="0" err="1">
                <a:solidFill>
                  <a:schemeClr val="accent1"/>
                </a:solidFill>
              </a:rPr>
              <a:t>github</a:t>
            </a:r>
            <a:r>
              <a:rPr lang="en-US" altLang="zh-CN" sz="2800" dirty="0">
                <a:solidFill>
                  <a:schemeClr val="accent1"/>
                </a:solidFill>
              </a:rPr>
              <a:t> (private o.k.) --negative points </a:t>
            </a:r>
          </a:p>
          <a:p>
            <a:r>
              <a:rPr lang="en-US" altLang="zh-CN" sz="2800" dirty="0"/>
              <a:t>The rule is simple</a:t>
            </a:r>
          </a:p>
          <a:p>
            <a:pPr lvl="1"/>
            <a:r>
              <a:rPr lang="en-US" altLang="zh-CN" dirty="0"/>
              <a:t>Claiming another’s work as your own </a:t>
            </a:r>
            <a:r>
              <a:rPr lang="en-US" altLang="zh-CN" i="1" dirty="0"/>
              <a:t>will ruin your life</a:t>
            </a:r>
          </a:p>
          <a:p>
            <a:pPr lvl="1"/>
            <a:r>
              <a:rPr lang="en-US" altLang="zh-CN" dirty="0"/>
              <a:t>See syllabus for details and examples</a:t>
            </a:r>
          </a:p>
          <a:p>
            <a:r>
              <a:rPr lang="en-US" altLang="zh-CN" sz="2800" dirty="0"/>
              <a:t>Who will know?</a:t>
            </a:r>
          </a:p>
          <a:p>
            <a:pPr lvl="1"/>
            <a:r>
              <a:rPr lang="en-US" altLang="zh-CN" dirty="0"/>
              <a:t>We will (inspection, similarity detectors, exams)</a:t>
            </a:r>
          </a:p>
          <a:p>
            <a:pPr lvl="1"/>
            <a:r>
              <a:rPr lang="en-US" altLang="zh-CN" dirty="0"/>
              <a:t>Your friends will… your parents will…</a:t>
            </a:r>
          </a:p>
          <a:p>
            <a:pPr lvl="1"/>
            <a:r>
              <a:rPr lang="en-US" altLang="zh-CN" dirty="0"/>
              <a:t>You will</a:t>
            </a:r>
          </a:p>
          <a:p>
            <a:r>
              <a:rPr lang="en-US" altLang="zh-CN" sz="2800" dirty="0"/>
              <a:t>Remember </a:t>
            </a:r>
          </a:p>
          <a:p>
            <a:pPr lvl="1"/>
            <a:r>
              <a:rPr lang="en-US" altLang="zh-CN" dirty="0"/>
              <a:t>If you need to cheat now, you’ve got much bigger problems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Cheating is like going 150 MPH over speed limit while drunk</a:t>
            </a:r>
            <a:r>
              <a:rPr lang="zh-CN" altLang="en-US" dirty="0">
                <a:solidFill>
                  <a:srgbClr val="FF0000"/>
                </a:solidFill>
              </a:rPr>
              <a:t>！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2819400" y="6553200"/>
            <a:ext cx="3200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 Hong CS USTC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8F295-035B-400E-BBFE-AAF4B42DF23F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5D77D3-92B5-4775-8349-B74FFE6E0FCA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Acknowledgements</a:t>
            </a:r>
            <a:endParaRPr lang="zh-CN" altLang="en-US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altLang="zh-CN" dirty="0"/>
              <a:t>Yale N. </a:t>
            </a:r>
            <a:r>
              <a:rPr lang="en-US" altLang="zh-CN" dirty="0" err="1"/>
              <a:t>Patt</a:t>
            </a:r>
            <a:r>
              <a:rPr lang="en-US" altLang="zh-CN"/>
              <a:t>(UT)</a:t>
            </a:r>
            <a:endParaRPr lang="en-US" altLang="zh-CN" dirty="0"/>
          </a:p>
          <a:p>
            <a:pPr lvl="1"/>
            <a:r>
              <a:rPr lang="en-US" altLang="zh-CN" dirty="0"/>
              <a:t>John </a:t>
            </a:r>
            <a:r>
              <a:rPr lang="en-US" altLang="zh-CN" dirty="0" err="1"/>
              <a:t>Kubiatowicz</a:t>
            </a:r>
            <a:r>
              <a:rPr lang="en-US" altLang="zh-CN" dirty="0"/>
              <a:t> (UCB)</a:t>
            </a:r>
          </a:p>
          <a:p>
            <a:pPr lvl="1"/>
            <a:r>
              <a:rPr lang="en-US" altLang="zh-CN" dirty="0"/>
              <a:t>David Patterson (UCB)</a:t>
            </a:r>
          </a:p>
          <a:p>
            <a:pPr lvl="1"/>
            <a:r>
              <a:rPr lang="en-US" altLang="zh-CN" dirty="0" err="1"/>
              <a:t>Krste</a:t>
            </a:r>
            <a:r>
              <a:rPr lang="en-US" altLang="zh-CN" dirty="0"/>
              <a:t> </a:t>
            </a:r>
            <a:r>
              <a:rPr lang="en-US" altLang="zh-CN" dirty="0" err="1"/>
              <a:t>Asanovic</a:t>
            </a:r>
            <a:r>
              <a:rPr lang="en-US" altLang="zh-CN" dirty="0"/>
              <a:t> (UCB)</a:t>
            </a:r>
          </a:p>
          <a:p>
            <a:pPr lvl="1"/>
            <a:r>
              <a:rPr lang="en-US" altLang="zh-CN" dirty="0"/>
              <a:t>Arvind (MIT)</a:t>
            </a:r>
          </a:p>
          <a:p>
            <a:pPr lvl="1"/>
            <a:r>
              <a:rPr lang="en-US" altLang="zh-CN" dirty="0"/>
              <a:t>Joel Emer (Intel/MIT)</a:t>
            </a:r>
          </a:p>
          <a:p>
            <a:pPr lvl="1"/>
            <a:r>
              <a:rPr lang="en-US" altLang="zh-CN" dirty="0"/>
              <a:t>James Hoe (CMU)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746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FC59DE-D8EA-4B27-BC42-7B5BD97E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11BF74-F9B6-4CAC-919A-14E47F6F7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1.5    1.12   1.17    1.23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9126E-4971-41C7-ACD5-3078856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978A03-2632-4DC5-8075-8F5C9B95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34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Text Book Components</a:t>
            </a:r>
            <a:endParaRPr lang="zh-CN" altLang="en-US" dirty="0"/>
          </a:p>
        </p:txBody>
      </p:sp>
      <p:sp>
        <p:nvSpPr>
          <p:cNvPr id="1044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1: Hardware(Chapter 1-4)</a:t>
            </a:r>
          </a:p>
          <a:p>
            <a:pPr lvl="1"/>
            <a:r>
              <a:rPr lang="en-US" altLang="zh-CN" dirty="0"/>
              <a:t>Representing data, transistors, gates, digital logic structures</a:t>
            </a:r>
          </a:p>
          <a:p>
            <a:pPr lvl="1"/>
            <a:r>
              <a:rPr lang="en-US" altLang="zh-CN" dirty="0"/>
              <a:t>von Neumann machine model</a:t>
            </a:r>
          </a:p>
          <a:p>
            <a:r>
              <a:rPr lang="en-US" altLang="zh-CN" dirty="0"/>
              <a:t>Part 2: </a:t>
            </a:r>
            <a:r>
              <a:rPr lang="en-US" altLang="zh-CN" dirty="0" err="1"/>
              <a:t>Software:Assembly</a:t>
            </a:r>
            <a:r>
              <a:rPr lang="en-US" altLang="zh-CN" dirty="0"/>
              <a:t> language(Chapter 5-10)</a:t>
            </a:r>
          </a:p>
          <a:p>
            <a:pPr lvl="1"/>
            <a:r>
              <a:rPr lang="en-US" altLang="zh-CN" dirty="0"/>
              <a:t>Instructions, (structured) programming, input/output, </a:t>
            </a:r>
            <a:r>
              <a:rPr lang="en-US" altLang="zh-CN" i="1" dirty="0"/>
              <a:t>relationship to hardware</a:t>
            </a:r>
          </a:p>
          <a:p>
            <a:r>
              <a:rPr lang="en-US" altLang="zh-CN" dirty="0"/>
              <a:t>Part 3: </a:t>
            </a:r>
            <a:r>
              <a:rPr lang="en-US" altLang="zh-CN" dirty="0" err="1"/>
              <a:t>Software:C</a:t>
            </a:r>
            <a:r>
              <a:rPr lang="en-US" altLang="zh-CN" dirty="0"/>
              <a:t> programming(Chapter11-19), selected</a:t>
            </a:r>
          </a:p>
          <a:p>
            <a:pPr lvl="1"/>
            <a:r>
              <a:rPr lang="en-US" altLang="zh-CN" dirty="0"/>
              <a:t>Syntax, operators, control structures, functions, </a:t>
            </a:r>
            <a:r>
              <a:rPr lang="en-US" altLang="zh-CN" i="1" dirty="0" err="1"/>
              <a:t>pointers</a:t>
            </a:r>
            <a:r>
              <a:rPr lang="en-US" altLang="zh-CN" dirty="0" err="1"/>
              <a:t>,recursion</a:t>
            </a:r>
            <a:r>
              <a:rPr lang="en-US" altLang="zh-CN" dirty="0"/>
              <a:t>, data structures, </a:t>
            </a:r>
            <a:r>
              <a:rPr lang="en-US" altLang="zh-CN" i="1" dirty="0"/>
              <a:t>relationship to assembly language</a:t>
            </a:r>
          </a:p>
          <a:p>
            <a:pPr lvl="1"/>
            <a:r>
              <a:rPr lang="en-US" altLang="zh-CN" dirty="0"/>
              <a:t>Assume already familiar with programming (C)</a:t>
            </a:r>
            <a:endParaRPr lang="zh-CN" altLang="en-US" dirty="0"/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BF8FE774-C6AE-4DB6-911D-F64101EF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4C362858-0414-4CFC-A1C3-312E5FBD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Course Focus on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54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39200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err="1">
                <a:ea typeface="宋体" panose="02010600030101010101" pitchFamily="2" charset="-122"/>
              </a:rPr>
              <a:t>Chapt</a:t>
            </a:r>
            <a:r>
              <a:rPr lang="en-US" altLang="zh-CN" dirty="0">
                <a:ea typeface="宋体" panose="02010600030101010101" pitchFamily="2" charset="-122"/>
              </a:rPr>
              <a:t> 2 Bits and Bytes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How do we represent information using electrical signals?</a:t>
            </a:r>
          </a:p>
          <a:p>
            <a:pPr>
              <a:lnSpc>
                <a:spcPct val="90000"/>
              </a:lnSpc>
            </a:pPr>
            <a:r>
              <a:rPr lang="en-US" altLang="zh-CN" dirty="0" err="1">
                <a:ea typeface="宋体" panose="02010600030101010101" pitchFamily="2" charset="-122"/>
              </a:rPr>
              <a:t>Chapt</a:t>
            </a:r>
            <a:r>
              <a:rPr lang="en-US" altLang="zh-CN" dirty="0">
                <a:ea typeface="宋体" panose="02010600030101010101" pitchFamily="2" charset="-122"/>
              </a:rPr>
              <a:t> 3 Digital Logic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How do we build circuits to process information?</a:t>
            </a:r>
          </a:p>
          <a:p>
            <a:pPr>
              <a:lnSpc>
                <a:spcPct val="90000"/>
              </a:lnSpc>
            </a:pPr>
            <a:r>
              <a:rPr lang="en-US" altLang="zh-CN" dirty="0" err="1">
                <a:ea typeface="宋体" panose="02010600030101010101" pitchFamily="2" charset="-122"/>
              </a:rPr>
              <a:t>Chapt</a:t>
            </a:r>
            <a:r>
              <a:rPr lang="en-US" altLang="zh-CN" dirty="0">
                <a:ea typeface="宋体" panose="02010600030101010101" pitchFamily="2" charset="-122"/>
              </a:rPr>
              <a:t> 4, 5, 6 Computer Machine Model, Processor and Instruction Set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How do we build a processor out of logic elements?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What operations (instructions) will we implement?</a:t>
            </a:r>
          </a:p>
          <a:p>
            <a:pPr>
              <a:lnSpc>
                <a:spcPct val="90000"/>
              </a:lnSpc>
            </a:pPr>
            <a:r>
              <a:rPr lang="en-US" altLang="zh-CN" dirty="0" err="1">
                <a:ea typeface="宋体" panose="02010600030101010101" pitchFamily="2" charset="-122"/>
              </a:rPr>
              <a:t>Chapt</a:t>
            </a:r>
            <a:r>
              <a:rPr lang="en-US" altLang="zh-CN" dirty="0">
                <a:ea typeface="宋体" panose="02010600030101010101" pitchFamily="2" charset="-122"/>
              </a:rPr>
              <a:t> 7 Assembly Language Programming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How do we use processor instructions to implement algorithms?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How do we write modular, reusable code?  (subroutines)</a:t>
            </a:r>
          </a:p>
          <a:p>
            <a:pPr>
              <a:lnSpc>
                <a:spcPct val="90000"/>
              </a:lnSpc>
            </a:pPr>
            <a:r>
              <a:rPr lang="en-US" altLang="zh-CN" dirty="0" err="1">
                <a:ea typeface="宋体" panose="02010600030101010101" pitchFamily="2" charset="-122"/>
              </a:rPr>
              <a:t>Chapt</a:t>
            </a:r>
            <a:r>
              <a:rPr lang="en-US" altLang="zh-CN" dirty="0">
                <a:ea typeface="宋体" panose="02010600030101010101" pitchFamily="2" charset="-122"/>
              </a:rPr>
              <a:t> 8,9,10  I/O, Traps, and Interrupts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How does processor communicate with outside world?</a:t>
            </a:r>
          </a:p>
          <a:p>
            <a:pPr>
              <a:lnSpc>
                <a:spcPct val="90000"/>
              </a:lnSpc>
            </a:pPr>
            <a:r>
              <a:rPr lang="en-US" altLang="zh-CN" dirty="0" err="1"/>
              <a:t>Chapt</a:t>
            </a:r>
            <a:r>
              <a:rPr lang="en-US" altLang="zh-CN" dirty="0"/>
              <a:t> 11, C </a:t>
            </a:r>
            <a:r>
              <a:rPr lang="en-US" altLang="zh-CN" dirty="0" err="1"/>
              <a:t>Implemention</a:t>
            </a:r>
            <a:r>
              <a:rPr lang="en-US" altLang="zh-CN" dirty="0"/>
              <a:t> related to Hardware</a:t>
            </a: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9AD63CBD-31B0-45D9-816A-DCF48C3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C1DFD45A-B2AF-460F-A2E4-88151818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en-US" altLang="zh-CN" dirty="0"/>
              <a:t>Other Reference Text Books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E09A7FD-EAC9-4176-9094-D1E041DE029A}"/>
              </a:ext>
            </a:extLst>
          </p:cNvPr>
          <p:cNvGrpSpPr/>
          <p:nvPr/>
        </p:nvGrpSpPr>
        <p:grpSpPr>
          <a:xfrm>
            <a:off x="209605" y="1089000"/>
            <a:ext cx="8898899" cy="5508032"/>
            <a:chOff x="209605" y="1089000"/>
            <a:chExt cx="8898899" cy="5508032"/>
          </a:xfrm>
        </p:grpSpPr>
        <p:pic>
          <p:nvPicPr>
            <p:cNvPr id="82" name="Picture 2" descr="âIntroduction to Computing Systems: From Bits &amp; Gates to C &amp; Beyondâï¼ä½èï¼[Patt, Yale]">
              <a:extLst>
                <a:ext uri="{FF2B5EF4-FFF2-40B4-BE49-F238E27FC236}">
                  <a16:creationId xmlns:a16="http://schemas.microsoft.com/office/drawing/2014/main" id="{D2C7B572-0DB0-4D25-8EF6-2E334D289D9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05" y="1089000"/>
              <a:ext cx="2160000" cy="2556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 descr="https://images-na.ssl-images-amazon.com/images/I/51iED7dd3bL._SX423_BO1,204,203,200_.jpg">
              <a:extLst>
                <a:ext uri="{FF2B5EF4-FFF2-40B4-BE49-F238E27FC236}">
                  <a16:creationId xmlns:a16="http://schemas.microsoft.com/office/drawing/2014/main" id="{A473021B-71E9-4013-B03D-075D23FFB46F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291" y="1089000"/>
              <a:ext cx="2160000" cy="255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单圆角矩形 20">
              <a:extLst>
                <a:ext uri="{FF2B5EF4-FFF2-40B4-BE49-F238E27FC236}">
                  <a16:creationId xmlns:a16="http://schemas.microsoft.com/office/drawing/2014/main" id="{0C70AA34-8AEF-438C-AB5F-30360F4F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291" y="3717032"/>
              <a:ext cx="2160000" cy="2880000"/>
            </a:xfrm>
            <a:custGeom>
              <a:avLst/>
              <a:gdLst>
                <a:gd name="T0" fmla="*/ 0 w 3486972"/>
                <a:gd name="T1" fmla="*/ 0 h 2329590"/>
                <a:gd name="T2" fmla="*/ 3245238 w 3486972"/>
                <a:gd name="T3" fmla="*/ 0 h 2329590"/>
                <a:gd name="T4" fmla="*/ 3485328 w 3486972"/>
                <a:gd name="T5" fmla="*/ 240382 h 2329590"/>
                <a:gd name="T6" fmla="*/ 3485328 w 3486972"/>
                <a:gd name="T7" fmla="*/ 2331310 h 2329590"/>
                <a:gd name="T8" fmla="*/ 0 w 3486972"/>
                <a:gd name="T9" fmla="*/ 2331310 h 2329590"/>
                <a:gd name="T10" fmla="*/ 0 w 3486972"/>
                <a:gd name="T11" fmla="*/ 0 h 2329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6972" h="2329590">
                  <a:moveTo>
                    <a:pt x="0" y="0"/>
                  </a:moveTo>
                  <a:lnTo>
                    <a:pt x="3246768" y="0"/>
                  </a:lnTo>
                  <a:cubicBezTo>
                    <a:pt x="3379429" y="0"/>
                    <a:pt x="3486972" y="107543"/>
                    <a:pt x="3486972" y="240204"/>
                  </a:cubicBezTo>
                  <a:lnTo>
                    <a:pt x="3486972" y="2329590"/>
                  </a:lnTo>
                  <a:lnTo>
                    <a:pt x="0" y="2329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40"/>
            </a:solidFill>
            <a:ln w="952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 sz="1400" kern="0" baseline="0">
                <a:solidFill>
                  <a:srgbClr val="005E5E"/>
                </a:solidFill>
                <a:latin typeface="Arial"/>
                <a:ea typeface="宋体" charset="-122"/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51EC0A14-63D7-447A-8BC5-7B297EDA150F}"/>
                </a:ext>
              </a:extLst>
            </p:cNvPr>
            <p:cNvGrpSpPr/>
            <p:nvPr/>
          </p:nvGrpSpPr>
          <p:grpSpPr>
            <a:xfrm>
              <a:off x="5358520" y="3245844"/>
              <a:ext cx="734725" cy="736600"/>
              <a:chOff x="4219631" y="3978102"/>
              <a:chExt cx="734725" cy="736600"/>
            </a:xfrm>
          </p:grpSpPr>
          <p:sp>
            <p:nvSpPr>
              <p:cNvPr id="89" name="椭圆 23">
                <a:extLst>
                  <a:ext uri="{FF2B5EF4-FFF2-40B4-BE49-F238E27FC236}">
                    <a16:creationId xmlns:a16="http://schemas.microsoft.com/office/drawing/2014/main" id="{88738B99-3DE5-42D0-88A4-4C1EB870E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631" y="3978102"/>
                <a:ext cx="734725" cy="736600"/>
              </a:xfrm>
              <a:prstGeom prst="ellipse">
                <a:avLst/>
              </a:prstGeom>
              <a:solidFill>
                <a:srgbClr val="004C4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tIns="14400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/>
                </a:pPr>
                <a:endParaRPr lang="zh-CN" altLang="en-US" sz="2400" kern="0" baseline="0">
                  <a:solidFill>
                    <a:srgbClr val="005E5E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90" name="TextBox 26">
                <a:extLst>
                  <a:ext uri="{FF2B5EF4-FFF2-40B4-BE49-F238E27FC236}">
                    <a16:creationId xmlns:a16="http://schemas.microsoft.com/office/drawing/2014/main" id="{ECDDA78E-B0F3-4959-A828-2D7E2C75D0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3559" y="4010175"/>
                <a:ext cx="457021" cy="514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4400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r>
                  <a:rPr lang="en-US" altLang="zh-CN" sz="2400" b="1" baseline="0" dirty="0">
                    <a:solidFill>
                      <a:srgbClr val="F8F8F8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3</a:t>
                </a:r>
                <a:endParaRPr lang="zh-CN" altLang="en-US" sz="2400" b="1" baseline="0" dirty="0">
                  <a:solidFill>
                    <a:srgbClr val="F8F8F8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88" name="TextBox 29">
              <a:extLst>
                <a:ext uri="{FF2B5EF4-FFF2-40B4-BE49-F238E27FC236}">
                  <a16:creationId xmlns:a16="http://schemas.microsoft.com/office/drawing/2014/main" id="{05C3FEBA-5C01-4388-9E43-44A3D838F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5572" y="4004864"/>
              <a:ext cx="216201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400" b="1" i="1" baseline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Computer Science Illuminated(5th Edition) , </a:t>
              </a:r>
            </a:p>
            <a:p>
              <a:endParaRPr lang="en-US" altLang="zh-CN" sz="1400" b="1" i="1" baseline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baseline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D. M. Harris, S. L. Harris, Morgan Kaufmann, San Francisco, 2007 </a:t>
              </a:r>
            </a:p>
          </p:txBody>
        </p:sp>
        <p:pic>
          <p:nvPicPr>
            <p:cNvPr id="92" name="Picture 2" descr="https://images-na.ssl-images-amazon.com/images/I/61XN9HujpTL._SX359_BO1,204,203,200_.jpg">
              <a:extLst>
                <a:ext uri="{FF2B5EF4-FFF2-40B4-BE49-F238E27FC236}">
                  <a16:creationId xmlns:a16="http://schemas.microsoft.com/office/drawing/2014/main" id="{AA3EC34E-80E0-4C2C-84F9-B5B31DF14D8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448" y="1089000"/>
              <a:ext cx="2160000" cy="255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单圆角矩形 19">
              <a:extLst>
                <a:ext uri="{FF2B5EF4-FFF2-40B4-BE49-F238E27FC236}">
                  <a16:creationId xmlns:a16="http://schemas.microsoft.com/office/drawing/2014/main" id="{B1B7A864-CDFE-42B3-A0F3-A5E41191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448" y="3717032"/>
              <a:ext cx="2160000" cy="2880000"/>
            </a:xfrm>
            <a:custGeom>
              <a:avLst/>
              <a:gdLst>
                <a:gd name="T0" fmla="*/ 0 w 3486972"/>
                <a:gd name="T1" fmla="*/ 0 h 2329590"/>
                <a:gd name="T2" fmla="*/ 3245238 w 3486972"/>
                <a:gd name="T3" fmla="*/ 0 h 2329590"/>
                <a:gd name="T4" fmla="*/ 3485328 w 3486972"/>
                <a:gd name="T5" fmla="*/ 240382 h 2329590"/>
                <a:gd name="T6" fmla="*/ 3485328 w 3486972"/>
                <a:gd name="T7" fmla="*/ 2331310 h 2329590"/>
                <a:gd name="T8" fmla="*/ 0 w 3486972"/>
                <a:gd name="T9" fmla="*/ 2331310 h 2329590"/>
                <a:gd name="T10" fmla="*/ 0 w 3486972"/>
                <a:gd name="T11" fmla="*/ 0 h 2329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6972" h="2329590">
                  <a:moveTo>
                    <a:pt x="0" y="0"/>
                  </a:moveTo>
                  <a:lnTo>
                    <a:pt x="3246768" y="0"/>
                  </a:lnTo>
                  <a:cubicBezTo>
                    <a:pt x="3379429" y="0"/>
                    <a:pt x="3486972" y="107543"/>
                    <a:pt x="3486972" y="240204"/>
                  </a:cubicBezTo>
                  <a:lnTo>
                    <a:pt x="3486972" y="2329590"/>
                  </a:lnTo>
                  <a:lnTo>
                    <a:pt x="0" y="2329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33"/>
            </a:solidFill>
            <a:ln w="952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005E5E"/>
                </a:solidFill>
                <a:effectLst/>
                <a:uLnTx/>
                <a:uFillTx/>
                <a:latin typeface="Arial"/>
                <a:ea typeface="宋体" charset="-122"/>
              </a:endParaRPr>
            </a:p>
          </p:txBody>
        </p:sp>
        <p:sp>
          <p:nvSpPr>
            <p:cNvPr id="97" name="椭圆 22">
              <a:extLst>
                <a:ext uri="{FF2B5EF4-FFF2-40B4-BE49-F238E27FC236}">
                  <a16:creationId xmlns:a16="http://schemas.microsoft.com/office/drawing/2014/main" id="{BEB76686-C12D-49D9-AE42-06D77E36A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565" y="3245844"/>
              <a:ext cx="736313" cy="736600"/>
            </a:xfrm>
            <a:prstGeom prst="ellipse">
              <a:avLst/>
            </a:prstGeom>
            <a:solidFill>
              <a:srgbClr val="8CC344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tIns="72000" bIns="612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5E5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8" name="TextBox 25">
              <a:extLst>
                <a:ext uri="{FF2B5EF4-FFF2-40B4-BE49-F238E27FC236}">
                  <a16:creationId xmlns:a16="http://schemas.microsoft.com/office/drawing/2014/main" id="{9567523B-6885-445A-94E0-AC692F170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10" y="3429478"/>
              <a:ext cx="4570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96" name="TextBox 28">
              <a:extLst>
                <a:ext uri="{FF2B5EF4-FFF2-40B4-BE49-F238E27FC236}">
                  <a16:creationId xmlns:a16="http://schemas.microsoft.com/office/drawing/2014/main" id="{30485263-FABD-4691-AB09-307EFB64D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721" y="4077152"/>
              <a:ext cx="213969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The Once and Future Turing: Computing the World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1st Edition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），</a:t>
              </a: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S. Barry Cooper, Andrew Hodges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，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Cambridge University Press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，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2016</a:t>
              </a:r>
            </a:p>
          </p:txBody>
        </p:sp>
        <p:pic>
          <p:nvPicPr>
            <p:cNvPr id="100" name="Picture 10" descr="https://images-na.ssl-images-amazon.com/images/I/41AoUQujOCL._SX387_BO1,204,203,200_.jpg">
              <a:extLst>
                <a:ext uri="{FF2B5EF4-FFF2-40B4-BE49-F238E27FC236}">
                  <a16:creationId xmlns:a16="http://schemas.microsoft.com/office/drawing/2014/main" id="{AF1D4DD5-C2B9-4356-B7CE-F297AEC0E543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135" y="1089000"/>
              <a:ext cx="2160000" cy="2556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单圆角矩形 19">
              <a:extLst>
                <a:ext uri="{FF2B5EF4-FFF2-40B4-BE49-F238E27FC236}">
                  <a16:creationId xmlns:a16="http://schemas.microsoft.com/office/drawing/2014/main" id="{73922BAA-6812-4BD5-BCC2-432617719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135" y="3717032"/>
              <a:ext cx="2160000" cy="2880000"/>
            </a:xfrm>
            <a:custGeom>
              <a:avLst/>
              <a:gdLst>
                <a:gd name="T0" fmla="*/ 0 w 3486972"/>
                <a:gd name="T1" fmla="*/ 0 h 2329590"/>
                <a:gd name="T2" fmla="*/ 3245238 w 3486972"/>
                <a:gd name="T3" fmla="*/ 0 h 2329590"/>
                <a:gd name="T4" fmla="*/ 3485328 w 3486972"/>
                <a:gd name="T5" fmla="*/ 240382 h 2329590"/>
                <a:gd name="T6" fmla="*/ 3485328 w 3486972"/>
                <a:gd name="T7" fmla="*/ 2331310 h 2329590"/>
                <a:gd name="T8" fmla="*/ 0 w 3486972"/>
                <a:gd name="T9" fmla="*/ 2331310 h 2329590"/>
                <a:gd name="T10" fmla="*/ 0 w 3486972"/>
                <a:gd name="T11" fmla="*/ 0 h 2329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6972" h="2329590">
                  <a:moveTo>
                    <a:pt x="0" y="0"/>
                  </a:moveTo>
                  <a:lnTo>
                    <a:pt x="3246768" y="0"/>
                  </a:lnTo>
                  <a:cubicBezTo>
                    <a:pt x="3379429" y="0"/>
                    <a:pt x="3486972" y="107543"/>
                    <a:pt x="3486972" y="240204"/>
                  </a:cubicBezTo>
                  <a:lnTo>
                    <a:pt x="3486972" y="2329590"/>
                  </a:lnTo>
                  <a:lnTo>
                    <a:pt x="0" y="2329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33"/>
            </a:solidFill>
            <a:ln w="952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 sz="1400" kern="0" baseline="0">
                <a:solidFill>
                  <a:srgbClr val="005E5E"/>
                </a:solidFill>
                <a:latin typeface="Arial"/>
                <a:ea typeface="宋体" charset="-122"/>
              </a:endParaRPr>
            </a:p>
          </p:txBody>
        </p: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4B247AEF-E231-4AE4-9DBF-3266B2509AD0}"/>
                </a:ext>
              </a:extLst>
            </p:cNvPr>
            <p:cNvGrpSpPr/>
            <p:nvPr/>
          </p:nvGrpSpPr>
          <p:grpSpPr>
            <a:xfrm>
              <a:off x="7579888" y="3245844"/>
              <a:ext cx="736313" cy="736600"/>
              <a:chOff x="899592" y="3978102"/>
              <a:chExt cx="736313" cy="736600"/>
            </a:xfrm>
          </p:grpSpPr>
          <p:sp>
            <p:nvSpPr>
              <p:cNvPr id="104" name="椭圆 22">
                <a:extLst>
                  <a:ext uri="{FF2B5EF4-FFF2-40B4-BE49-F238E27FC236}">
                    <a16:creationId xmlns:a16="http://schemas.microsoft.com/office/drawing/2014/main" id="{0989F4DB-9849-4FAC-AE24-5C8A6183B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2" y="3978102"/>
                <a:ext cx="736313" cy="736600"/>
              </a:xfrm>
              <a:prstGeom prst="ellipse">
                <a:avLst/>
              </a:prstGeom>
              <a:solidFill>
                <a:srgbClr val="8CC344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tIns="14400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/>
                </a:pPr>
                <a:endParaRPr lang="zh-CN" altLang="en-US" sz="2400" kern="0" baseline="0">
                  <a:solidFill>
                    <a:srgbClr val="005E5E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105" name="TextBox 25">
                <a:extLst>
                  <a:ext uri="{FF2B5EF4-FFF2-40B4-BE49-F238E27FC236}">
                    <a16:creationId xmlns:a16="http://schemas.microsoft.com/office/drawing/2014/main" id="{12A9A66D-0780-460D-A2E6-FB8A2D7D7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9242" y="4010175"/>
                <a:ext cx="457021" cy="514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14400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>
                  <a:buFont typeface="Arial" charset="0"/>
                  <a:buNone/>
                </a:pPr>
                <a:r>
                  <a:rPr lang="en-US" altLang="zh-CN" sz="2400" b="1" baseline="0" dirty="0">
                    <a:solidFill>
                      <a:srgbClr val="F8F8F8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4</a:t>
                </a:r>
                <a:endParaRPr lang="zh-CN" altLang="en-US" sz="2400" b="1" baseline="0" dirty="0">
                  <a:solidFill>
                    <a:srgbClr val="F8F8F8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03" name="TextBox 28">
              <a:extLst>
                <a:ext uri="{FF2B5EF4-FFF2-40B4-BE49-F238E27FC236}">
                  <a16:creationId xmlns:a16="http://schemas.microsoft.com/office/drawing/2014/main" id="{9C95400A-2A56-4E0C-B76D-EF55460B1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8044" y="3933056"/>
              <a:ext cx="224046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400" b="1" i="1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Computer Systems: A Programmer</a:t>
              </a:r>
              <a:r>
                <a:rPr lang="en-US" altLang="zh-CN" sz="1400" b="1" i="1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7"/>
                </a:rPr>
                <a:t>‘</a:t>
              </a:r>
              <a:r>
                <a:rPr lang="en-US" altLang="zh-CN" sz="1400" b="1" i="1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 Perspective </a:t>
              </a:r>
              <a:r>
                <a:rPr lang="en-US" altLang="zh-CN" sz="1400" b="1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(3rd Edition) </a:t>
              </a:r>
              <a:r>
                <a:rPr lang="zh-CN" altLang="en-US" sz="1400" b="1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400" b="1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Randal E. Bryant, David R. </a:t>
              </a:r>
              <a:r>
                <a:rPr lang="en-US" altLang="zh-CN" sz="1400" baseline="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O’Hallaron</a:t>
              </a:r>
              <a:r>
                <a:rPr lang="zh-CN" altLang="en-US" sz="1400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400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Pearson Education Inc.</a:t>
              </a:r>
              <a:r>
                <a:rPr lang="zh-CN" altLang="en-US" sz="1400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400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2016 </a:t>
              </a:r>
              <a:endParaRPr lang="zh-CN" altLang="en-US" sz="1400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单圆角矩形 20">
              <a:extLst>
                <a:ext uri="{FF2B5EF4-FFF2-40B4-BE49-F238E27FC236}">
                  <a16:creationId xmlns:a16="http://schemas.microsoft.com/office/drawing/2014/main" id="{FB78D902-1FCB-42DC-B319-C6B9455E6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05" y="3717032"/>
              <a:ext cx="2160000" cy="2880000"/>
            </a:xfrm>
            <a:custGeom>
              <a:avLst/>
              <a:gdLst>
                <a:gd name="T0" fmla="*/ 0 w 3486972"/>
                <a:gd name="T1" fmla="*/ 0 h 2329590"/>
                <a:gd name="T2" fmla="*/ 3245238 w 3486972"/>
                <a:gd name="T3" fmla="*/ 0 h 2329590"/>
                <a:gd name="T4" fmla="*/ 3485328 w 3486972"/>
                <a:gd name="T5" fmla="*/ 240382 h 2329590"/>
                <a:gd name="T6" fmla="*/ 3485328 w 3486972"/>
                <a:gd name="T7" fmla="*/ 2331310 h 2329590"/>
                <a:gd name="T8" fmla="*/ 0 w 3486972"/>
                <a:gd name="T9" fmla="*/ 2331310 h 2329590"/>
                <a:gd name="T10" fmla="*/ 0 w 3486972"/>
                <a:gd name="T11" fmla="*/ 0 h 2329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6972" h="2329590">
                  <a:moveTo>
                    <a:pt x="0" y="0"/>
                  </a:moveTo>
                  <a:lnTo>
                    <a:pt x="3246768" y="0"/>
                  </a:lnTo>
                  <a:cubicBezTo>
                    <a:pt x="3379429" y="0"/>
                    <a:pt x="3486972" y="107543"/>
                    <a:pt x="3486972" y="240204"/>
                  </a:cubicBezTo>
                  <a:lnTo>
                    <a:pt x="3486972" y="2329590"/>
                  </a:lnTo>
                  <a:lnTo>
                    <a:pt x="0" y="2329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952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5E5E"/>
                </a:solidFill>
                <a:effectLst/>
                <a:uLnTx/>
                <a:uFillTx/>
                <a:latin typeface="Arial"/>
                <a:ea typeface="宋体" charset="-122"/>
              </a:endParaRPr>
            </a:p>
          </p:txBody>
        </p:sp>
        <p:sp>
          <p:nvSpPr>
            <p:cNvPr id="108" name="椭圆 23">
              <a:extLst>
                <a:ext uri="{FF2B5EF4-FFF2-40B4-BE49-F238E27FC236}">
                  <a16:creationId xmlns:a16="http://schemas.microsoft.com/office/drawing/2014/main" id="{620E3CD2-C82B-41BF-AE3B-3CB52A2F6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198" y="3245844"/>
              <a:ext cx="734725" cy="736600"/>
            </a:xfrm>
            <a:prstGeom prst="ellipse">
              <a:avLst/>
            </a:prstGeom>
            <a:solidFill>
              <a:srgbClr val="004C4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tIns="0" bIns="21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zh-CN" altLang="en-US" sz="2400" kern="0" baseline="0">
                <a:solidFill>
                  <a:srgbClr val="005E5E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09" name="TextBox 26">
              <a:extLst>
                <a:ext uri="{FF2B5EF4-FFF2-40B4-BE49-F238E27FC236}">
                  <a16:creationId xmlns:a16="http://schemas.microsoft.com/office/drawing/2014/main" id="{D39F1C3B-9388-4AE6-AFAA-E8FADD254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050" y="3423904"/>
              <a:ext cx="457021" cy="52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21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en-US" altLang="zh-CN" sz="30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0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TextBox 29">
              <a:extLst>
                <a:ext uri="{FF2B5EF4-FFF2-40B4-BE49-F238E27FC236}">
                  <a16:creationId xmlns:a16="http://schemas.microsoft.com/office/drawing/2014/main" id="{B404318E-0812-4DED-A8FE-730270DEE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86" y="3935363"/>
              <a:ext cx="2195142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400" b="1" i="1" baseline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to Computing Systems: from bits and gates to C/C++ and beyond(3nd edition), </a:t>
              </a:r>
            </a:p>
            <a:p>
              <a:endParaRPr lang="en-US" altLang="zh-CN" sz="1400" b="1" i="1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400" b="1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Yale N. </a:t>
              </a:r>
              <a:r>
                <a:rPr lang="en-US" altLang="zh-CN" sz="1400" b="1" baseline="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Patt</a:t>
              </a:r>
              <a:r>
                <a:rPr lang="en-US" altLang="zh-CN" sz="1400" b="1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and Sanjay J. Patel</a:t>
              </a:r>
              <a:r>
                <a:rPr lang="zh-CN" altLang="en-US" sz="1400" b="1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 </a:t>
              </a:r>
              <a:r>
                <a:rPr lang="en-US" altLang="zh-CN" sz="1400" b="1" baseline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June 2019, McGraw-Hill Higher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2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55033" y="1016226"/>
            <a:ext cx="2160000" cy="5472527"/>
            <a:chOff x="179752" y="1124745"/>
            <a:chExt cx="2160000" cy="5472527"/>
          </a:xfrm>
        </p:grpSpPr>
        <p:pic>
          <p:nvPicPr>
            <p:cNvPr id="31" name="Picture 2" descr="https://images-na.ssl-images-amazon.com/images/I/51cRjNxB5NL._SX403_BO1,204,203,200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52" y="1124745"/>
              <a:ext cx="2160000" cy="251999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单圆角矩形 19"/>
            <p:cNvSpPr>
              <a:spLocks/>
            </p:cNvSpPr>
            <p:nvPr/>
          </p:nvSpPr>
          <p:spPr bwMode="auto">
            <a:xfrm>
              <a:off x="179752" y="3717272"/>
              <a:ext cx="2160000" cy="2880000"/>
            </a:xfrm>
            <a:custGeom>
              <a:avLst/>
              <a:gdLst>
                <a:gd name="T0" fmla="*/ 0 w 3486972"/>
                <a:gd name="T1" fmla="*/ 0 h 2329590"/>
                <a:gd name="T2" fmla="*/ 3245238 w 3486972"/>
                <a:gd name="T3" fmla="*/ 0 h 2329590"/>
                <a:gd name="T4" fmla="*/ 3485328 w 3486972"/>
                <a:gd name="T5" fmla="*/ 240382 h 2329590"/>
                <a:gd name="T6" fmla="*/ 3485328 w 3486972"/>
                <a:gd name="T7" fmla="*/ 2331310 h 2329590"/>
                <a:gd name="T8" fmla="*/ 0 w 3486972"/>
                <a:gd name="T9" fmla="*/ 2331310 h 2329590"/>
                <a:gd name="T10" fmla="*/ 0 w 3486972"/>
                <a:gd name="T11" fmla="*/ 0 h 2329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6972" h="2329590">
                  <a:moveTo>
                    <a:pt x="0" y="0"/>
                  </a:moveTo>
                  <a:lnTo>
                    <a:pt x="3246768" y="0"/>
                  </a:lnTo>
                  <a:cubicBezTo>
                    <a:pt x="3379429" y="0"/>
                    <a:pt x="3486972" y="107543"/>
                    <a:pt x="3486972" y="240204"/>
                  </a:cubicBezTo>
                  <a:lnTo>
                    <a:pt x="3486972" y="2329590"/>
                  </a:lnTo>
                  <a:lnTo>
                    <a:pt x="0" y="2329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33"/>
            </a:solidFill>
            <a:ln w="952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5E5E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91596" y="3350560"/>
              <a:ext cx="736313" cy="736600"/>
              <a:chOff x="899592" y="3978102"/>
              <a:chExt cx="736313" cy="736600"/>
            </a:xfrm>
          </p:grpSpPr>
          <p:sp>
            <p:nvSpPr>
              <p:cNvPr id="26" name="椭圆 22"/>
              <p:cNvSpPr>
                <a:spLocks noChangeArrowheads="1"/>
              </p:cNvSpPr>
              <p:nvPr/>
            </p:nvSpPr>
            <p:spPr bwMode="auto">
              <a:xfrm>
                <a:off x="899592" y="3978102"/>
                <a:ext cx="736313" cy="736600"/>
              </a:xfrm>
              <a:prstGeom prst="ellipse">
                <a:avLst/>
              </a:prstGeom>
              <a:solidFill>
                <a:srgbClr val="8CC344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E5E"/>
                  </a:solidFill>
                  <a:effectLst/>
                  <a:uLnTx/>
                  <a:uFillTx/>
                  <a:latin typeface="Arial"/>
                  <a:ea typeface="宋体" charset="-122"/>
                  <a:cs typeface="+mn-cs"/>
                </a:endParaRPr>
              </a:p>
            </p:txBody>
          </p:sp>
          <p:sp>
            <p:nvSpPr>
              <p:cNvPr id="29" name="TextBox 25"/>
              <p:cNvSpPr txBox="1">
                <a:spLocks noChangeArrowheads="1"/>
              </p:cNvSpPr>
              <p:nvPr/>
            </p:nvSpPr>
            <p:spPr bwMode="auto">
              <a:xfrm>
                <a:off x="1039242" y="4082877"/>
                <a:ext cx="45702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7</a:t>
                </a:r>
                <a:endParaRPr kumimoji="0" lang="zh-CN" altLang="en-US" sz="3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179752" y="4149080"/>
              <a:ext cx="2139690" cy="243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Computer Organization and Design: The Hardware/Software Interface</a:t>
              </a: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David A Patterson, John L. Hennessy, 5th edition. Morgan Kaufmann Publishers, Inc.</a:t>
              </a:r>
              <a:r>
                <a:rPr kumimoji="0" lang="zh-CN" altLang="en-US" sz="2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2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2017</a:t>
              </a:r>
              <a:endPara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76496" y="1016226"/>
            <a:ext cx="2160000" cy="5465855"/>
            <a:chOff x="2398767" y="1124745"/>
            <a:chExt cx="2160000" cy="5465855"/>
          </a:xfrm>
        </p:grpSpPr>
        <p:pic>
          <p:nvPicPr>
            <p:cNvPr id="34" name="Picture 4" descr="https://images-na.ssl-images-amazon.com/images/I/51TjBdnBAqL._SX403_BO1,204,203,200_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767" y="1124745"/>
              <a:ext cx="2160000" cy="2520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单圆角矩形 20"/>
            <p:cNvSpPr>
              <a:spLocks/>
            </p:cNvSpPr>
            <p:nvPr/>
          </p:nvSpPr>
          <p:spPr bwMode="auto">
            <a:xfrm>
              <a:off x="2398767" y="3710600"/>
              <a:ext cx="2160000" cy="2880000"/>
            </a:xfrm>
            <a:custGeom>
              <a:avLst/>
              <a:gdLst>
                <a:gd name="T0" fmla="*/ 0 w 3486972"/>
                <a:gd name="T1" fmla="*/ 0 h 2329590"/>
                <a:gd name="T2" fmla="*/ 3245238 w 3486972"/>
                <a:gd name="T3" fmla="*/ 0 h 2329590"/>
                <a:gd name="T4" fmla="*/ 3485328 w 3486972"/>
                <a:gd name="T5" fmla="*/ 240382 h 2329590"/>
                <a:gd name="T6" fmla="*/ 3485328 w 3486972"/>
                <a:gd name="T7" fmla="*/ 2331310 h 2329590"/>
                <a:gd name="T8" fmla="*/ 0 w 3486972"/>
                <a:gd name="T9" fmla="*/ 2331310 h 2329590"/>
                <a:gd name="T10" fmla="*/ 0 w 3486972"/>
                <a:gd name="T11" fmla="*/ 0 h 23295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6972" h="2329590">
                  <a:moveTo>
                    <a:pt x="0" y="0"/>
                  </a:moveTo>
                  <a:lnTo>
                    <a:pt x="3246768" y="0"/>
                  </a:lnTo>
                  <a:cubicBezTo>
                    <a:pt x="3379429" y="0"/>
                    <a:pt x="3486972" y="107543"/>
                    <a:pt x="3486972" y="240204"/>
                  </a:cubicBezTo>
                  <a:lnTo>
                    <a:pt x="3486972" y="2329590"/>
                  </a:lnTo>
                  <a:lnTo>
                    <a:pt x="0" y="2329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C40"/>
            </a:solidFill>
            <a:ln w="9525" cap="flat" cmpd="sng">
              <a:solidFill>
                <a:srgbClr val="FFFFFF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5E5E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111405" y="3350560"/>
              <a:ext cx="734725" cy="736600"/>
              <a:chOff x="4219631" y="3978102"/>
              <a:chExt cx="734725" cy="736600"/>
            </a:xfrm>
          </p:grpSpPr>
          <p:sp>
            <p:nvSpPr>
              <p:cNvPr id="27" name="椭圆 23"/>
              <p:cNvSpPr>
                <a:spLocks noChangeArrowheads="1"/>
              </p:cNvSpPr>
              <p:nvPr/>
            </p:nvSpPr>
            <p:spPr bwMode="auto">
              <a:xfrm>
                <a:off x="4219631" y="3978102"/>
                <a:ext cx="734725" cy="736600"/>
              </a:xfrm>
              <a:prstGeom prst="ellipse">
                <a:avLst/>
              </a:prstGeom>
              <a:solidFill>
                <a:srgbClr val="004C40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E5E"/>
                  </a:solidFill>
                  <a:effectLst/>
                  <a:uLnTx/>
                  <a:uFillTx/>
                  <a:latin typeface="Arial"/>
                  <a:ea typeface="宋体" charset="-122"/>
                  <a:cs typeface="+mn-cs"/>
                </a:endParaRPr>
              </a:p>
            </p:txBody>
          </p:sp>
          <p:sp>
            <p:nvSpPr>
              <p:cNvPr id="30" name="TextBox 26"/>
              <p:cNvSpPr txBox="1">
                <a:spLocks noChangeArrowheads="1"/>
              </p:cNvSpPr>
              <p:nvPr/>
            </p:nvSpPr>
            <p:spPr bwMode="auto">
              <a:xfrm>
                <a:off x="4373559" y="4082877"/>
                <a:ext cx="45702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altLang="zh-CN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8</a:t>
                </a:r>
                <a:endParaRPr kumimoji="0" lang="zh-CN" altLang="en-US" sz="3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33" name="TextBox 29"/>
            <p:cNvSpPr txBox="1">
              <a:spLocks noChangeArrowheads="1"/>
            </p:cNvSpPr>
            <p:nvPr/>
          </p:nvSpPr>
          <p:spPr bwMode="auto">
            <a:xfrm>
              <a:off x="2424993" y="4142648"/>
              <a:ext cx="213377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-2500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Computer Architecture: A Quantitative Approach</a:t>
              </a: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endPara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John L. Hennessy and David A. Patterson</a:t>
              </a:r>
              <a:r>
                <a:rPr kumimoji="0" lang="zh-CN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The Morgan Kaufmann</a:t>
              </a:r>
              <a:r>
                <a:rPr kumimoji="0" lang="zh-CN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</a:t>
              </a:r>
              <a:r>
                <a:rPr kumimoji="0" lang="en-US" altLang="zh-CN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Dec 7, 2017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0169" y="1016226"/>
            <a:ext cx="2160000" cy="5465554"/>
            <a:chOff x="160169" y="1125046"/>
            <a:chExt cx="2160000" cy="5465554"/>
          </a:xfrm>
        </p:grpSpPr>
        <p:pic>
          <p:nvPicPr>
            <p:cNvPr id="65" name="Picture 2" descr="https://images-na.ssl-images-amazon.com/images/I/61IraiQbf4L._SX403_BO1,204,203,200_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69" y="1125046"/>
              <a:ext cx="2160000" cy="251997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组合 65"/>
            <p:cNvGrpSpPr/>
            <p:nvPr/>
          </p:nvGrpSpPr>
          <p:grpSpPr>
            <a:xfrm>
              <a:off x="160169" y="3343888"/>
              <a:ext cx="2160000" cy="3246712"/>
              <a:chOff x="199822" y="3350560"/>
              <a:chExt cx="2160000" cy="3246712"/>
            </a:xfrm>
          </p:grpSpPr>
          <p:sp>
            <p:nvSpPr>
              <p:cNvPr id="67" name="单圆角矩形 19"/>
              <p:cNvSpPr>
                <a:spLocks/>
              </p:cNvSpPr>
              <p:nvPr/>
            </p:nvSpPr>
            <p:spPr bwMode="auto">
              <a:xfrm>
                <a:off x="199822" y="3717272"/>
                <a:ext cx="2160000" cy="2880000"/>
              </a:xfrm>
              <a:custGeom>
                <a:avLst/>
                <a:gdLst>
                  <a:gd name="T0" fmla="*/ 0 w 3486972"/>
                  <a:gd name="T1" fmla="*/ 0 h 2329590"/>
                  <a:gd name="T2" fmla="*/ 3245238 w 3486972"/>
                  <a:gd name="T3" fmla="*/ 0 h 2329590"/>
                  <a:gd name="T4" fmla="*/ 3485328 w 3486972"/>
                  <a:gd name="T5" fmla="*/ 240382 h 2329590"/>
                  <a:gd name="T6" fmla="*/ 3485328 w 3486972"/>
                  <a:gd name="T7" fmla="*/ 2331310 h 2329590"/>
                  <a:gd name="T8" fmla="*/ 0 w 3486972"/>
                  <a:gd name="T9" fmla="*/ 2331310 h 2329590"/>
                  <a:gd name="T10" fmla="*/ 0 w 3486972"/>
                  <a:gd name="T11" fmla="*/ 0 h 23295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86972" h="2329590">
                    <a:moveTo>
                      <a:pt x="0" y="0"/>
                    </a:moveTo>
                    <a:lnTo>
                      <a:pt x="3246768" y="0"/>
                    </a:lnTo>
                    <a:cubicBezTo>
                      <a:pt x="3379429" y="0"/>
                      <a:pt x="3486972" y="107543"/>
                      <a:pt x="3486972" y="240204"/>
                    </a:cubicBezTo>
                    <a:lnTo>
                      <a:pt x="3486972" y="2329590"/>
                    </a:lnTo>
                    <a:lnTo>
                      <a:pt x="0" y="2329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33"/>
              </a:solidFill>
              <a:ln w="952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E5E"/>
                  </a:solidFill>
                  <a:effectLst/>
                  <a:uLnTx/>
                  <a:uFillTx/>
                  <a:latin typeface="Arial"/>
                  <a:ea typeface="宋体" charset="-122"/>
                  <a:cs typeface="+mn-cs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911666" y="3350560"/>
                <a:ext cx="736313" cy="736600"/>
                <a:chOff x="899592" y="3978102"/>
                <a:chExt cx="736313" cy="736600"/>
              </a:xfrm>
            </p:grpSpPr>
            <p:sp>
              <p:nvSpPr>
                <p:cNvPr id="70" name="椭圆 22"/>
                <p:cNvSpPr>
                  <a:spLocks noChangeArrowheads="1"/>
                </p:cNvSpPr>
                <p:nvPr/>
              </p:nvSpPr>
              <p:spPr bwMode="auto">
                <a:xfrm>
                  <a:off x="899592" y="3978102"/>
                  <a:ext cx="736313" cy="736600"/>
                </a:xfrm>
                <a:prstGeom prst="ellipse">
                  <a:avLst/>
                </a:prstGeom>
                <a:solidFill>
                  <a:srgbClr val="8CC344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5E5E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7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039242" y="4082877"/>
                  <a:ext cx="457021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en-US" altLang="zh-CN" sz="3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8F8F8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5</a:t>
                  </a:r>
                  <a:endParaRPr kumimoji="0" lang="zh-CN" altLang="en-US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69" name="TextBox 28"/>
              <p:cNvSpPr txBox="1">
                <a:spLocks noChangeArrowheads="1"/>
              </p:cNvSpPr>
              <p:nvPr/>
            </p:nvSpPr>
            <p:spPr bwMode="auto">
              <a:xfrm>
                <a:off x="199822" y="4076992"/>
                <a:ext cx="2160000" cy="2123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Digital Design and Computer Architecture</a:t>
                </a:r>
                <a:r>
                  <a:rPr kumimoji="0" lang="zh-CN" altLang="en-US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（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2nd Edition</a:t>
                </a:r>
                <a:r>
                  <a:rPr kumimoji="0" lang="zh-CN" altLang="en-US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），</a:t>
                </a:r>
                <a:endParaRPr kumimoji="0" lang="en-US" altLang="zh-CN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David Harris Sarah Harris</a:t>
                </a:r>
                <a:r>
                  <a:rPr kumimoji="0" lang="zh-CN" altLang="en-US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p712, Morgan Kaufmann</a:t>
                </a:r>
                <a:r>
                  <a:rPr kumimoji="0" lang="zh-CN" altLang="en-US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24th July 2012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381632" y="1016226"/>
            <a:ext cx="2211938" cy="5465314"/>
            <a:chOff x="2372107" y="1125046"/>
            <a:chExt cx="2211938" cy="5465314"/>
          </a:xfrm>
        </p:grpSpPr>
        <p:pic>
          <p:nvPicPr>
            <p:cNvPr id="73" name="Picture 16" descr="https://images-na.ssl-images-amazon.com/images/I/41FN5Q43KEL._SX358_BO1,204,203,200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417" y="1125046"/>
              <a:ext cx="2160000" cy="25199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4" name="组合 73"/>
            <p:cNvGrpSpPr/>
            <p:nvPr/>
          </p:nvGrpSpPr>
          <p:grpSpPr>
            <a:xfrm>
              <a:off x="2372107" y="3350320"/>
              <a:ext cx="2211938" cy="3240040"/>
              <a:chOff x="2639182" y="3356992"/>
              <a:chExt cx="2211938" cy="3240040"/>
            </a:xfrm>
          </p:grpSpPr>
          <p:sp>
            <p:nvSpPr>
              <p:cNvPr id="75" name="单圆角矩形 20"/>
              <p:cNvSpPr>
                <a:spLocks/>
              </p:cNvSpPr>
              <p:nvPr/>
            </p:nvSpPr>
            <p:spPr bwMode="auto">
              <a:xfrm>
                <a:off x="2639182" y="3717032"/>
                <a:ext cx="2160000" cy="2880000"/>
              </a:xfrm>
              <a:custGeom>
                <a:avLst/>
                <a:gdLst>
                  <a:gd name="T0" fmla="*/ 0 w 3486972"/>
                  <a:gd name="T1" fmla="*/ 0 h 2329590"/>
                  <a:gd name="T2" fmla="*/ 3245238 w 3486972"/>
                  <a:gd name="T3" fmla="*/ 0 h 2329590"/>
                  <a:gd name="T4" fmla="*/ 3485328 w 3486972"/>
                  <a:gd name="T5" fmla="*/ 240382 h 2329590"/>
                  <a:gd name="T6" fmla="*/ 3485328 w 3486972"/>
                  <a:gd name="T7" fmla="*/ 2331310 h 2329590"/>
                  <a:gd name="T8" fmla="*/ 0 w 3486972"/>
                  <a:gd name="T9" fmla="*/ 2331310 h 2329590"/>
                  <a:gd name="T10" fmla="*/ 0 w 3486972"/>
                  <a:gd name="T11" fmla="*/ 0 h 23295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86972" h="2329590">
                    <a:moveTo>
                      <a:pt x="0" y="0"/>
                    </a:moveTo>
                    <a:lnTo>
                      <a:pt x="3246768" y="0"/>
                    </a:lnTo>
                    <a:cubicBezTo>
                      <a:pt x="3379429" y="0"/>
                      <a:pt x="3486972" y="107543"/>
                      <a:pt x="3486972" y="240204"/>
                    </a:cubicBezTo>
                    <a:lnTo>
                      <a:pt x="3486972" y="2329590"/>
                    </a:lnTo>
                    <a:lnTo>
                      <a:pt x="0" y="2329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C40"/>
              </a:solidFill>
              <a:ln w="9525" cap="flat" cmpd="sng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5E5E"/>
                  </a:solidFill>
                  <a:effectLst/>
                  <a:uLnTx/>
                  <a:uFillTx/>
                  <a:latin typeface="Arial"/>
                  <a:ea typeface="宋体" charset="-122"/>
                  <a:cs typeface="+mn-cs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3351820" y="3356992"/>
                <a:ext cx="734725" cy="736600"/>
                <a:chOff x="4219631" y="3978102"/>
                <a:chExt cx="734725" cy="736600"/>
              </a:xfrm>
            </p:grpSpPr>
            <p:sp>
              <p:nvSpPr>
                <p:cNvPr id="78" name="椭圆 23"/>
                <p:cNvSpPr>
                  <a:spLocks noChangeArrowheads="1"/>
                </p:cNvSpPr>
                <p:nvPr/>
              </p:nvSpPr>
              <p:spPr bwMode="auto">
                <a:xfrm>
                  <a:off x="4219631" y="3978102"/>
                  <a:ext cx="734725" cy="736600"/>
                </a:xfrm>
                <a:prstGeom prst="ellipse">
                  <a:avLst/>
                </a:prstGeom>
                <a:solidFill>
                  <a:srgbClr val="004C40"/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5E5E"/>
                    </a:solidFill>
                    <a:effectLst/>
                    <a:uLnTx/>
                    <a:uFillTx/>
                    <a:latin typeface="Arial"/>
                    <a:ea typeface="宋体" charset="-122"/>
                    <a:cs typeface="+mn-cs"/>
                  </a:endParaRPr>
                </a:p>
              </p:txBody>
            </p:sp>
            <p:sp>
              <p:nvSpPr>
                <p:cNvPr id="79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4373559" y="4082877"/>
                  <a:ext cx="457021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charset="0"/>
                    <a:buNone/>
                    <a:tabLst/>
                    <a:defRPr/>
                  </a:pPr>
                  <a:r>
                    <a:rPr kumimoji="0" lang="en-US" altLang="zh-CN" sz="30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8F8F8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6</a:t>
                  </a:r>
                  <a:endParaRPr kumimoji="0" lang="zh-CN" altLang="en-US" sz="3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77" name="TextBox 29"/>
              <p:cNvSpPr txBox="1">
                <a:spLocks noChangeArrowheads="1"/>
              </p:cNvSpPr>
              <p:nvPr/>
            </p:nvSpPr>
            <p:spPr bwMode="auto">
              <a:xfrm>
                <a:off x="2667704" y="4103895"/>
                <a:ext cx="2183416" cy="2349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Digital Integrated Circuits: A Design Perspective 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(2nd Edition),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Jan M. </a:t>
                </a:r>
                <a:r>
                  <a:rPr kumimoji="0" lang="en-US" altLang="zh-CN" sz="2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Rabaey</a:t>
                </a:r>
                <a:r>
                  <a:rPr kumimoji="0" lang="zh-CN" altLang="en-US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，</a:t>
                </a:r>
                <a:r>
                  <a:rPr kumimoji="0" lang="en-US" altLang="zh-CN" sz="2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Anantha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 </a:t>
                </a:r>
                <a:r>
                  <a:rPr kumimoji="0" lang="en-US" altLang="zh-CN" sz="2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Chandrakasan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, </a:t>
                </a:r>
                <a:r>
                  <a:rPr kumimoji="0" lang="en-US" altLang="zh-CN" sz="2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Borivoje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, Prentice-Hall, </a:t>
                </a:r>
                <a:r>
                  <a:rPr kumimoji="0" lang="en-US" altLang="zh-CN" sz="2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Inc</a:t>
                </a:r>
                <a:r>
                  <a:rPr kumimoji="0" lang="zh-CN" altLang="en-US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，</a:t>
                </a:r>
                <a:r>
                  <a:rPr kumimoji="0" lang="en-US" altLang="zh-CN" sz="2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Nikolic,Jan</a:t>
                </a:r>
                <a:r>
                  <a:rPr kumimoji="0" lang="en-US" altLang="zh-CN" sz="2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 3, 2003</a:t>
                </a:r>
              </a:p>
            </p:txBody>
          </p:sp>
        </p:grpSp>
      </p:grp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en-US" altLang="zh-CN" dirty="0"/>
              <a:t>Other Reference Text Books</a:t>
            </a:r>
          </a:p>
        </p:txBody>
      </p:sp>
    </p:spTree>
    <p:extLst>
      <p:ext uri="{BB962C8B-B14F-4D97-AF65-F5344CB8AC3E}">
        <p14:creationId xmlns:p14="http://schemas.microsoft.com/office/powerpoint/2010/main" val="15836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6C09C-4CCB-4E52-807A-AF7DAED74FD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AC951-5F7A-4D56-B120-EA9261C23EC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25" name="日期占位符 3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770ED-D89A-4F09-B376-FA8D838E809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26" name="灯片编号占位符 5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FC5B3-F9A0-4904-9349-3314E4652D45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5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Background/Prerequisites</a:t>
            </a:r>
            <a:endParaRPr lang="zh-CN" altLang="en-US" dirty="0"/>
          </a:p>
        </p:txBody>
      </p:sp>
      <p:sp>
        <p:nvSpPr>
          <p:cNvPr id="1075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Requirement</a:t>
            </a:r>
          </a:p>
          <a:p>
            <a:pPr lvl="1"/>
            <a:r>
              <a:rPr lang="en-US" altLang="zh-CN" dirty="0"/>
              <a:t>background in programming(C)</a:t>
            </a:r>
          </a:p>
          <a:p>
            <a:pPr lvl="1"/>
            <a:r>
              <a:rPr lang="en-US" altLang="zh-CN" dirty="0"/>
              <a:t>Assume you can program/debug in C </a:t>
            </a:r>
            <a:endParaRPr lang="en-US" altLang="zh-CN" b="0" dirty="0"/>
          </a:p>
          <a:p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2819400" y="6553200"/>
            <a:ext cx="3200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An Hong CS USTC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B8B98-48D2-4768-BCE4-18B990643E7D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2023/9/6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BA45A-A421-4206-8E18-0A294892E3B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1146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Organization</a:t>
            </a:r>
            <a:endParaRPr lang="zh-CN" altLang="en-US" dirty="0"/>
          </a:p>
        </p:txBody>
      </p:sp>
      <p:sp>
        <p:nvSpPr>
          <p:cNvPr id="1146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7416948" cy="5481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Lectures</a:t>
            </a:r>
          </a:p>
          <a:p>
            <a:pPr lvl="1">
              <a:lnSpc>
                <a:spcPct val="80000"/>
              </a:lnSpc>
            </a:pPr>
            <a:r>
              <a:rPr lang="en-US" altLang="zh-CN" b="0" dirty="0"/>
              <a:t>Will not simply “cover” the material</a:t>
            </a:r>
          </a:p>
          <a:p>
            <a:pPr lvl="1">
              <a:lnSpc>
                <a:spcPct val="80000"/>
              </a:lnSpc>
            </a:pPr>
            <a:r>
              <a:rPr lang="en-US" altLang="zh-CN" b="0" dirty="0"/>
              <a:t>Will focus on the “hard stuff”</a:t>
            </a:r>
          </a:p>
          <a:p>
            <a:pPr lvl="1">
              <a:lnSpc>
                <a:spcPct val="80000"/>
              </a:lnSpc>
            </a:pPr>
            <a:r>
              <a:rPr lang="en-US" altLang="zh-CN" b="0" dirty="0"/>
              <a:t>Will not stand alone, instead build on reading</a:t>
            </a:r>
          </a:p>
          <a:p>
            <a:pPr>
              <a:lnSpc>
                <a:spcPct val="80000"/>
              </a:lnSpc>
            </a:pPr>
            <a:r>
              <a:rPr lang="en-US" altLang="zh-CN" dirty="0"/>
              <a:t>Guest Lectures</a:t>
            </a:r>
          </a:p>
          <a:p>
            <a:pPr lvl="1">
              <a:lnSpc>
                <a:spcPct val="80000"/>
              </a:lnSpc>
            </a:pPr>
            <a:r>
              <a:rPr lang="zh-CN" altLang="en-US" b="0" dirty="0"/>
              <a:t>子木园里的神机妙算</a:t>
            </a:r>
            <a:endParaRPr lang="en-US" altLang="zh-CN" b="0" dirty="0"/>
          </a:p>
          <a:p>
            <a:pPr lvl="1">
              <a:lnSpc>
                <a:spcPct val="80000"/>
              </a:lnSpc>
            </a:pPr>
            <a:r>
              <a:rPr lang="en-US" altLang="zh-CN" b="0" dirty="0"/>
              <a:t>Chinese ISA</a:t>
            </a:r>
          </a:p>
          <a:p>
            <a:pPr lvl="1">
              <a:lnSpc>
                <a:spcPct val="80000"/>
              </a:lnSpc>
            </a:pPr>
            <a:r>
              <a:rPr lang="en-US" altLang="zh-CN" b="0" dirty="0" err="1"/>
              <a:t>Cambricon</a:t>
            </a:r>
            <a:r>
              <a:rPr lang="en-US" altLang="zh-CN" b="0" dirty="0"/>
              <a:t> ISA</a:t>
            </a:r>
          </a:p>
          <a:p>
            <a:pPr>
              <a:lnSpc>
                <a:spcPct val="80000"/>
              </a:lnSpc>
            </a:pPr>
            <a:r>
              <a:rPr lang="en-US" altLang="zh-CN" dirty="0"/>
              <a:t>Discussion sessions</a:t>
            </a:r>
          </a:p>
          <a:p>
            <a:pPr lvl="1">
              <a:lnSpc>
                <a:spcPct val="80000"/>
              </a:lnSpc>
            </a:pPr>
            <a:r>
              <a:rPr lang="en-US" altLang="zh-CN" b="0" dirty="0"/>
              <a:t>Encouraged! (3</a:t>
            </a:r>
            <a:r>
              <a:rPr lang="zh-CN" altLang="en-US" b="0" dirty="0"/>
              <a:t> </a:t>
            </a:r>
            <a:r>
              <a:rPr lang="en-US" altLang="zh-CN" b="0" dirty="0"/>
              <a:t>TAs, 3 discussion group, every week! )</a:t>
            </a:r>
          </a:p>
          <a:p>
            <a:pPr lvl="1">
              <a:lnSpc>
                <a:spcPct val="80000"/>
              </a:lnSpc>
            </a:pPr>
            <a:r>
              <a:rPr lang="en-US" altLang="zh-CN" b="0" dirty="0"/>
              <a:t>Okay: discuss meaning of problem, discuss approaches</a:t>
            </a:r>
          </a:p>
          <a:p>
            <a:pPr lvl="1">
              <a:lnSpc>
                <a:spcPct val="80000"/>
              </a:lnSpc>
            </a:pPr>
            <a:r>
              <a:rPr lang="en-US" altLang="zh-CN" b="0" dirty="0"/>
              <a:t>Not okay: comparing answers, solving questions together</a:t>
            </a: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dirty="0"/>
              <a:t>Lecture 1</a:t>
            </a:r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2" name="AutoShape 4" descr="Image result for RISC 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1146" name="Picture 10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9" b="17124"/>
          <a:stretch/>
        </p:blipFill>
        <p:spPr bwMode="auto">
          <a:xfrm>
            <a:off x="3594321" y="2209672"/>
            <a:ext cx="1650558" cy="120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2" name="Picture 16" descr="Image result for éäºé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85" y="2200381"/>
            <a:ext cx="1991122" cy="12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56DF99-197C-4320-A3C7-6ACE56637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13" y="146538"/>
            <a:ext cx="1557599" cy="2077239"/>
          </a:xfrm>
          <a:prstGeom prst="rect">
            <a:avLst/>
          </a:prstGeom>
        </p:spPr>
      </p:pic>
      <p:pic>
        <p:nvPicPr>
          <p:cNvPr id="1028" name="Picture 4" descr="https://ss0.bdstatic.com/70cFvHSh_Q1YnxGkpoWK1HF6hhy/it/u=2528299527,3830520127&amp;fm=26&amp;gp=0.jpg">
            <a:extLst>
              <a:ext uri="{FF2B5EF4-FFF2-40B4-BE49-F238E27FC236}">
                <a16:creationId xmlns:a16="http://schemas.microsoft.com/office/drawing/2014/main" id="{305DDF4F-D604-4BF1-B221-944B11AF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13" y="2446206"/>
            <a:ext cx="1611575" cy="21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s0.bdstatic.com/70cFuHSh_Q1YnxGkpoWK1HF6hhy/it/u=1023268877,71095319&amp;fm=26&amp;gp=0.jpg">
            <a:extLst>
              <a:ext uri="{FF2B5EF4-FFF2-40B4-BE49-F238E27FC236}">
                <a16:creationId xmlns:a16="http://schemas.microsoft.com/office/drawing/2014/main" id="{95A1BBFB-7113-4A05-A3C0-DEE3C8C0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63302"/>
            <a:ext cx="2340138" cy="15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s0.bdstatic.com/70cFvHSh_Q1YnxGkpoWK1HF6hhy/it/u=401217209,3025940455&amp;fm=26&amp;gp=0.jpg">
            <a:extLst>
              <a:ext uri="{FF2B5EF4-FFF2-40B4-BE49-F238E27FC236}">
                <a16:creationId xmlns:a16="http://schemas.microsoft.com/office/drawing/2014/main" id="{A1D9564B-55FE-45E7-8DAB-F747E47E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88" y="5085184"/>
            <a:ext cx="2571728" cy="14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Organization in 2018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2023/9/6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42" y="988800"/>
            <a:ext cx="3638866" cy="2729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03225"/>
            <a:ext cx="3611893" cy="2708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815430"/>
            <a:ext cx="3611893" cy="2708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48" y="3771541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05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学术交流模板2-中文">
  <a:themeElements>
    <a:clrScheme name="学术交流模板2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2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学术交流模板2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2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2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</TotalTime>
  <Pages>0</Pages>
  <Words>1796</Words>
  <Characters>0</Characters>
  <Application>Microsoft Office PowerPoint</Application>
  <DocSecurity>0</DocSecurity>
  <PresentationFormat>全屏显示(4:3)</PresentationFormat>
  <Lines>0</Lines>
  <Paragraphs>272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Courier</vt:lpstr>
      <vt:lpstr>Gungsuh</vt:lpstr>
      <vt:lpstr>等线</vt:lpstr>
      <vt:lpstr>仿宋</vt:lpstr>
      <vt:lpstr>黑体</vt:lpstr>
      <vt:lpstr>华文新魏</vt:lpstr>
      <vt:lpstr>楷体</vt:lpstr>
      <vt:lpstr>楷体</vt:lpstr>
      <vt:lpstr>微软雅黑</vt:lpstr>
      <vt:lpstr>Arial</vt:lpstr>
      <vt:lpstr>Calibri</vt:lpstr>
      <vt:lpstr>Corbel</vt:lpstr>
      <vt:lpstr>Tahoma</vt:lpstr>
      <vt:lpstr>Wingdings</vt:lpstr>
      <vt:lpstr>1_Office 主题​​</vt:lpstr>
      <vt:lpstr>学术交流模板3-中文</vt:lpstr>
      <vt:lpstr>学术交流模板2-中文</vt:lpstr>
      <vt:lpstr>Chapter 1-2   Course Implementation</vt:lpstr>
      <vt:lpstr>Text Book</vt:lpstr>
      <vt:lpstr>Text Book Components</vt:lpstr>
      <vt:lpstr>This Course Focus on </vt:lpstr>
      <vt:lpstr>Other Reference Text Books</vt:lpstr>
      <vt:lpstr>Other Reference Text Books</vt:lpstr>
      <vt:lpstr>Background/Prerequisites</vt:lpstr>
      <vt:lpstr>Class Organization</vt:lpstr>
      <vt:lpstr>Class Organization in 2018</vt:lpstr>
      <vt:lpstr>Class Organization in 2018</vt:lpstr>
      <vt:lpstr>Class Organization</vt:lpstr>
      <vt:lpstr>课堂教学模式：基于讲义（TBL）&amp; 基于案例（CBL）</vt:lpstr>
      <vt:lpstr>讨论课教学模式：基于问题（PBL)</vt:lpstr>
      <vt:lpstr>实践教学模式：基于资源（RBL）</vt:lpstr>
      <vt:lpstr>Homework Assignments</vt:lpstr>
      <vt:lpstr>Labs Assignments</vt:lpstr>
      <vt:lpstr>Exams &amp; Grades</vt:lpstr>
      <vt:lpstr>EPA vs. GPA</vt:lpstr>
      <vt:lpstr>Policy on Assignments and Independent Work </vt:lpstr>
      <vt:lpstr>Tips on How to Get a Good Grade</vt:lpstr>
      <vt:lpstr>Tips on How to Get a Good Grade</vt:lpstr>
      <vt:lpstr>Academic Integrity(学术诚信)</vt:lpstr>
      <vt:lpstr>Acknowledgements</vt:lpstr>
      <vt:lpstr>作业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Miao Fuyou</cp:lastModifiedBy>
  <cp:revision>663</cp:revision>
  <cp:lastPrinted>2020-01-03T04:33:31Z</cp:lastPrinted>
  <dcterms:created xsi:type="dcterms:W3CDTF">2012-09-03T16:09:03Z</dcterms:created>
  <dcterms:modified xsi:type="dcterms:W3CDTF">2023-09-06T13:54:53Z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